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8288000" cy="10287000"/>
  <p:notesSz cx="6858000" cy="9144000"/>
  <p:embeddedFontLst>
    <p:embeddedFont>
      <p:font typeface="Assistant Regular" panose="020B0604020202020204" charset="-79"/>
      <p:regular r:id="rId25"/>
    </p:embeddedFont>
    <p:embeddedFont>
      <p:font typeface="Assistant Regular Bold" panose="020B0604020202020204" charset="-79"/>
      <p:regular r:id="rId26"/>
    </p:embeddedFont>
    <p:embeddedFont>
      <p:font typeface="Calibri" panose="020F0502020204030204" pitchFamily="34" charset="0"/>
      <p:regular r:id="rId27"/>
      <p:bold r:id="rId28"/>
      <p:italic r:id="rId29"/>
      <p:boldItalic r:id="rId30"/>
    </p:embeddedFont>
    <p:embeddedFont>
      <p:font typeface="HK Grotesk Bold" panose="020B0604020202020204" charset="0"/>
      <p:regular r:id="rId31"/>
    </p:embeddedFont>
    <p:embeddedFont>
      <p:font typeface="HK Grotesk Medium" panose="020B0604020202020204"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27" d="100"/>
          <a:sy n="27" d="100"/>
        </p:scale>
        <p:origin x="101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6.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3.png"/><Relationship Id="rId7"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6.png"/><Relationship Id="rId10" Type="http://schemas.openxmlformats.org/officeDocument/2006/relationships/image" Target="../media/image26.png"/><Relationship Id="rId4" Type="http://schemas.openxmlformats.org/officeDocument/2006/relationships/image" Target="../media/image1.png"/><Relationship Id="rId9"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6.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6.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2049137"/>
            <a:ext cx="13057031" cy="4236474"/>
          </a:xfrm>
          <a:prstGeom prst="rect">
            <a:avLst/>
          </a:prstGeom>
        </p:spPr>
        <p:txBody>
          <a:bodyPr lIns="0" tIns="0" rIns="0" bIns="0" rtlCol="0" anchor="t">
            <a:spAutoFit/>
          </a:bodyPr>
          <a:lstStyle/>
          <a:p>
            <a:pPr>
              <a:lnSpc>
                <a:spcPts val="11380"/>
              </a:lnSpc>
            </a:pPr>
            <a:r>
              <a:rPr lang="en-US" sz="9644">
                <a:solidFill>
                  <a:srgbClr val="000000"/>
                </a:solidFill>
                <a:latin typeface="HK Grotesk Bold"/>
              </a:rPr>
              <a:t>Manejo de base de datos relacionales y funciones</a:t>
            </a:r>
          </a:p>
        </p:txBody>
      </p:sp>
      <p:pic>
        <p:nvPicPr>
          <p:cNvPr id="3" name="Picture 3"/>
          <p:cNvPicPr>
            <a:picLocks noChangeAspect="1"/>
          </p:cNvPicPr>
          <p:nvPr/>
        </p:nvPicPr>
        <p:blipFill>
          <a:blip r:embed="rId2"/>
          <a:srcRect/>
          <a:stretch>
            <a:fillRect/>
          </a:stretch>
        </p:blipFill>
        <p:spPr>
          <a:xfrm rot="-5624184">
            <a:off x="10579773" y="-2108416"/>
            <a:ext cx="9054625" cy="8058616"/>
          </a:xfrm>
          <a:prstGeom prst="rect">
            <a:avLst/>
          </a:prstGeom>
        </p:spPr>
      </p:pic>
      <p:pic>
        <p:nvPicPr>
          <p:cNvPr id="4" name="Picture 4"/>
          <p:cNvPicPr>
            <a:picLocks noChangeAspect="1"/>
          </p:cNvPicPr>
          <p:nvPr/>
        </p:nvPicPr>
        <p:blipFill>
          <a:blip r:embed="rId3"/>
          <a:srcRect/>
          <a:stretch>
            <a:fillRect/>
          </a:stretch>
        </p:blipFill>
        <p:spPr>
          <a:xfrm rot="-5017281">
            <a:off x="7285004" y="186192"/>
            <a:ext cx="1811240" cy="1716150"/>
          </a:xfrm>
          <a:prstGeom prst="rect">
            <a:avLst/>
          </a:prstGeom>
        </p:spPr>
      </p:pic>
      <p:pic>
        <p:nvPicPr>
          <p:cNvPr id="5" name="Picture 5"/>
          <p:cNvPicPr>
            <a:picLocks noChangeAspect="1"/>
          </p:cNvPicPr>
          <p:nvPr/>
        </p:nvPicPr>
        <p:blipFill>
          <a:blip r:embed="rId4"/>
          <a:srcRect/>
          <a:stretch>
            <a:fillRect/>
          </a:stretch>
        </p:blipFill>
        <p:spPr>
          <a:xfrm rot="-10567437">
            <a:off x="16126494" y="6825098"/>
            <a:ext cx="3789612" cy="3623816"/>
          </a:xfrm>
          <a:prstGeom prst="rect">
            <a:avLst/>
          </a:prstGeom>
        </p:spPr>
      </p:pic>
      <p:pic>
        <p:nvPicPr>
          <p:cNvPr id="6" name="Picture 6"/>
          <p:cNvPicPr>
            <a:picLocks noChangeAspect="1"/>
          </p:cNvPicPr>
          <p:nvPr/>
        </p:nvPicPr>
        <p:blipFill>
          <a:blip r:embed="rId5"/>
          <a:srcRect/>
          <a:stretch>
            <a:fillRect/>
          </a:stretch>
        </p:blipFill>
        <p:spPr>
          <a:xfrm>
            <a:off x="3550922" y="5368548"/>
            <a:ext cx="13708378" cy="3889752"/>
          </a:xfrm>
          <a:prstGeom prst="rect">
            <a:avLst/>
          </a:prstGeom>
        </p:spPr>
      </p:pic>
      <p:sp>
        <p:nvSpPr>
          <p:cNvPr id="7" name="TextBox 7"/>
          <p:cNvSpPr txBox="1"/>
          <p:nvPr/>
        </p:nvSpPr>
        <p:spPr>
          <a:xfrm>
            <a:off x="1028700" y="1044333"/>
            <a:ext cx="7124398" cy="785149"/>
          </a:xfrm>
          <a:prstGeom prst="rect">
            <a:avLst/>
          </a:prstGeom>
        </p:spPr>
        <p:txBody>
          <a:bodyPr lIns="0" tIns="0" rIns="0" bIns="0" rtlCol="0" anchor="t">
            <a:spAutoFit/>
          </a:bodyPr>
          <a:lstStyle/>
          <a:p>
            <a:pPr>
              <a:lnSpc>
                <a:spcPts val="6489"/>
              </a:lnSpc>
              <a:spcBef>
                <a:spcPct val="0"/>
              </a:spcBef>
            </a:pPr>
            <a:r>
              <a:rPr lang="en-US" sz="4635">
                <a:solidFill>
                  <a:srgbClr val="731F7D"/>
                </a:solidFill>
                <a:latin typeface="Halant Medium Italics"/>
              </a:rPr>
              <a:t>Base de datos II</a:t>
            </a:r>
          </a:p>
        </p:txBody>
      </p:sp>
      <p:pic>
        <p:nvPicPr>
          <p:cNvPr id="8" name="Picture 8"/>
          <p:cNvPicPr>
            <a:picLocks noChangeAspect="1"/>
          </p:cNvPicPr>
          <p:nvPr/>
        </p:nvPicPr>
        <p:blipFill>
          <a:blip r:embed="rId3"/>
          <a:srcRect/>
          <a:stretch>
            <a:fillRect/>
          </a:stretch>
        </p:blipFill>
        <p:spPr>
          <a:xfrm rot="-1570156">
            <a:off x="-667634" y="8259406"/>
            <a:ext cx="1811240" cy="1716150"/>
          </a:xfrm>
          <a:prstGeom prst="rect">
            <a:avLst/>
          </a:prstGeom>
        </p:spPr>
      </p:pic>
      <p:sp>
        <p:nvSpPr>
          <p:cNvPr id="9" name="TextBox 9"/>
          <p:cNvSpPr txBox="1"/>
          <p:nvPr/>
        </p:nvSpPr>
        <p:spPr>
          <a:xfrm>
            <a:off x="-238007" y="6209410"/>
            <a:ext cx="7475256" cy="712319"/>
          </a:xfrm>
          <a:prstGeom prst="rect">
            <a:avLst/>
          </a:prstGeom>
        </p:spPr>
        <p:txBody>
          <a:bodyPr lIns="0" tIns="0" rIns="0" bIns="0" rtlCol="0" anchor="t">
            <a:spAutoFit/>
          </a:bodyPr>
          <a:lstStyle/>
          <a:p>
            <a:pPr algn="ctr">
              <a:lnSpc>
                <a:spcPts val="5888"/>
              </a:lnSpc>
              <a:spcBef>
                <a:spcPct val="0"/>
              </a:spcBef>
            </a:pPr>
            <a:r>
              <a:rPr lang="en-US" sz="4205" spc="-42">
                <a:solidFill>
                  <a:srgbClr val="000000"/>
                </a:solidFill>
                <a:latin typeface="Assistant Regular Bold"/>
              </a:rPr>
              <a:t>Romario Tola Quispe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892" b="2892"/>
          <a:stretch>
            <a:fillRect/>
          </a:stretch>
        </p:blipFill>
        <p:spPr>
          <a:xfrm>
            <a:off x="0" y="0"/>
            <a:ext cx="8188922" cy="10287000"/>
          </a:xfrm>
          <a:prstGeom prst="rect">
            <a:avLst/>
          </a:prstGeom>
        </p:spPr>
      </p:pic>
      <p:sp>
        <p:nvSpPr>
          <p:cNvPr id="3" name="TextBox 3"/>
          <p:cNvSpPr txBox="1"/>
          <p:nvPr/>
        </p:nvSpPr>
        <p:spPr>
          <a:xfrm>
            <a:off x="8873660" y="778612"/>
            <a:ext cx="8895114" cy="1809831"/>
          </a:xfrm>
          <a:prstGeom prst="rect">
            <a:avLst/>
          </a:prstGeom>
        </p:spPr>
        <p:txBody>
          <a:bodyPr lIns="0" tIns="0" rIns="0" bIns="0" rtlCol="0" anchor="t">
            <a:spAutoFit/>
          </a:bodyPr>
          <a:lstStyle/>
          <a:p>
            <a:pPr>
              <a:lnSpc>
                <a:spcPts val="4787"/>
              </a:lnSpc>
            </a:pPr>
            <a:r>
              <a:rPr lang="en-US" sz="4057">
                <a:solidFill>
                  <a:srgbClr val="000000"/>
                </a:solidFill>
                <a:latin typeface="HK Grotesk Bold"/>
              </a:rPr>
              <a:t>¿Cual es la diferencia entre las funciones de agresión y funciones creados por el DBA? </a:t>
            </a:r>
          </a:p>
        </p:txBody>
      </p:sp>
      <p:sp>
        <p:nvSpPr>
          <p:cNvPr id="4" name="TextBox 4"/>
          <p:cNvSpPr txBox="1"/>
          <p:nvPr/>
        </p:nvSpPr>
        <p:spPr>
          <a:xfrm>
            <a:off x="9144000" y="2970982"/>
            <a:ext cx="8115300" cy="6741641"/>
          </a:xfrm>
          <a:prstGeom prst="rect">
            <a:avLst/>
          </a:prstGeom>
        </p:spPr>
        <p:txBody>
          <a:bodyPr lIns="0" tIns="0" rIns="0" bIns="0" rtlCol="0" anchor="t">
            <a:spAutoFit/>
          </a:bodyPr>
          <a:lstStyle/>
          <a:p>
            <a:pPr>
              <a:lnSpc>
                <a:spcPts val="5363"/>
              </a:lnSpc>
              <a:spcBef>
                <a:spcPct val="0"/>
              </a:spcBef>
            </a:pPr>
            <a:r>
              <a:rPr lang="en-US" sz="3831" spc="-38">
                <a:solidFill>
                  <a:srgbClr val="000000"/>
                </a:solidFill>
                <a:latin typeface="Assistant Regular"/>
              </a:rPr>
              <a:t>La principal diferencia entre las funciones de agregación y las funciones creadas por el usuario en SQL es que las funciones de agregación son funciones predefinidas que se utilizan comúnmente para resumir datos, mientras que las funciones creadas por el usuario son específicas para el conjunto de datos y las operaciones que se necesiten realizar.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5238549" y="7531796"/>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3667511" y="-2216185"/>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2362671" y="6401890"/>
            <a:ext cx="7824542" cy="6963843"/>
          </a:xfrm>
          <a:prstGeom prst="rect">
            <a:avLst/>
          </a:prstGeom>
        </p:spPr>
      </p:pic>
      <p:pic>
        <p:nvPicPr>
          <p:cNvPr id="5" name="Picture 5"/>
          <p:cNvPicPr>
            <a:picLocks noChangeAspect="1"/>
          </p:cNvPicPr>
          <p:nvPr/>
        </p:nvPicPr>
        <p:blipFill>
          <a:blip r:embed="rId3"/>
          <a:srcRect/>
          <a:stretch>
            <a:fillRect/>
          </a:stretch>
        </p:blipFill>
        <p:spPr>
          <a:xfrm rot="6959566">
            <a:off x="-761750" y="523555"/>
            <a:ext cx="2895099" cy="2768439"/>
          </a:xfrm>
          <a:prstGeom prst="rect">
            <a:avLst/>
          </a:prstGeom>
        </p:spPr>
      </p:pic>
      <p:pic>
        <p:nvPicPr>
          <p:cNvPr id="6" name="Picture 6"/>
          <p:cNvPicPr>
            <a:picLocks noChangeAspect="1"/>
          </p:cNvPicPr>
          <p:nvPr/>
        </p:nvPicPr>
        <p:blipFill>
          <a:blip r:embed="rId5"/>
          <a:srcRect/>
          <a:stretch>
            <a:fillRect/>
          </a:stretch>
        </p:blipFill>
        <p:spPr>
          <a:xfrm>
            <a:off x="10107488" y="3553135"/>
            <a:ext cx="7476328" cy="5135057"/>
          </a:xfrm>
          <a:prstGeom prst="rect">
            <a:avLst/>
          </a:prstGeom>
        </p:spPr>
      </p:pic>
      <p:sp>
        <p:nvSpPr>
          <p:cNvPr id="7" name="TextBox 7"/>
          <p:cNvSpPr txBox="1"/>
          <p:nvPr/>
        </p:nvSpPr>
        <p:spPr>
          <a:xfrm>
            <a:off x="4012329" y="860445"/>
            <a:ext cx="8098452" cy="2104183"/>
          </a:xfrm>
          <a:prstGeom prst="rect">
            <a:avLst/>
          </a:prstGeom>
        </p:spPr>
        <p:txBody>
          <a:bodyPr lIns="0" tIns="0" rIns="0" bIns="0" rtlCol="0" anchor="t">
            <a:spAutoFit/>
          </a:bodyPr>
          <a:lstStyle/>
          <a:p>
            <a:pPr>
              <a:lnSpc>
                <a:spcPts val="8345"/>
              </a:lnSpc>
            </a:pPr>
            <a:r>
              <a:rPr lang="en-US" sz="7072">
                <a:solidFill>
                  <a:srgbClr val="731F7D"/>
                </a:solidFill>
                <a:latin typeface="HK Grotesk Bold"/>
              </a:rPr>
              <a:t>¿Para qué sirve el comando USE?</a:t>
            </a:r>
          </a:p>
        </p:txBody>
      </p:sp>
      <p:sp>
        <p:nvSpPr>
          <p:cNvPr id="8" name="TextBox 8"/>
          <p:cNvSpPr txBox="1"/>
          <p:nvPr/>
        </p:nvSpPr>
        <p:spPr>
          <a:xfrm>
            <a:off x="1028700" y="3793869"/>
            <a:ext cx="8458200" cy="4567864"/>
          </a:xfrm>
          <a:prstGeom prst="rect">
            <a:avLst/>
          </a:prstGeom>
        </p:spPr>
        <p:txBody>
          <a:bodyPr lIns="0" tIns="0" rIns="0" bIns="0" rtlCol="0" anchor="t">
            <a:spAutoFit/>
          </a:bodyPr>
          <a:lstStyle/>
          <a:p>
            <a:pPr>
              <a:lnSpc>
                <a:spcPts val="6031"/>
              </a:lnSpc>
              <a:spcBef>
                <a:spcPct val="0"/>
              </a:spcBef>
            </a:pPr>
            <a:r>
              <a:rPr lang="en-US" sz="4308" spc="-43">
                <a:solidFill>
                  <a:srgbClr val="000000"/>
                </a:solidFill>
                <a:latin typeface="Assistant Regular"/>
              </a:rPr>
              <a:t>El comando USE DATABASE se utiliza para designar una base externa como base de datos actual, en otras palabras, la base a la cual se dirigirán las próximas consultas SQL en el proceso actual.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5624184">
            <a:off x="9190413" y="-1204481"/>
            <a:ext cx="9054625" cy="8058616"/>
          </a:xfrm>
          <a:prstGeom prst="rect">
            <a:avLst/>
          </a:prstGeom>
        </p:spPr>
      </p:pic>
      <p:pic>
        <p:nvPicPr>
          <p:cNvPr id="3" name="Picture 3"/>
          <p:cNvPicPr>
            <a:picLocks noChangeAspect="1"/>
          </p:cNvPicPr>
          <p:nvPr/>
        </p:nvPicPr>
        <p:blipFill>
          <a:blip r:embed="rId3"/>
          <a:srcRect/>
          <a:stretch>
            <a:fillRect/>
          </a:stretch>
        </p:blipFill>
        <p:spPr>
          <a:xfrm rot="-5017281">
            <a:off x="7304671" y="971407"/>
            <a:ext cx="1811240" cy="1716150"/>
          </a:xfrm>
          <a:prstGeom prst="rect">
            <a:avLst/>
          </a:prstGeom>
        </p:spPr>
      </p:pic>
      <p:pic>
        <p:nvPicPr>
          <p:cNvPr id="4" name="Picture 4"/>
          <p:cNvPicPr>
            <a:picLocks noChangeAspect="1"/>
          </p:cNvPicPr>
          <p:nvPr/>
        </p:nvPicPr>
        <p:blipFill>
          <a:blip r:embed="rId4"/>
          <a:srcRect/>
          <a:stretch>
            <a:fillRect/>
          </a:stretch>
        </p:blipFill>
        <p:spPr>
          <a:xfrm rot="-10567437">
            <a:off x="16126494" y="6825098"/>
            <a:ext cx="3789612" cy="3623816"/>
          </a:xfrm>
          <a:prstGeom prst="rect">
            <a:avLst/>
          </a:prstGeom>
        </p:spPr>
      </p:pic>
      <p:sp>
        <p:nvSpPr>
          <p:cNvPr id="5" name="TextBox 5"/>
          <p:cNvSpPr txBox="1"/>
          <p:nvPr/>
        </p:nvSpPr>
        <p:spPr>
          <a:xfrm>
            <a:off x="2367802" y="968924"/>
            <a:ext cx="9778227" cy="1191137"/>
          </a:xfrm>
          <a:prstGeom prst="rect">
            <a:avLst/>
          </a:prstGeom>
        </p:spPr>
        <p:txBody>
          <a:bodyPr lIns="0" tIns="0" rIns="0" bIns="0" rtlCol="0" anchor="t">
            <a:spAutoFit/>
          </a:bodyPr>
          <a:lstStyle/>
          <a:p>
            <a:pPr>
              <a:lnSpc>
                <a:spcPts val="9440"/>
              </a:lnSpc>
            </a:pPr>
            <a:r>
              <a:rPr lang="en-US" sz="8000">
                <a:solidFill>
                  <a:srgbClr val="FFFFFF"/>
                </a:solidFill>
                <a:latin typeface="HK Grotesk Bold"/>
              </a:rPr>
              <a:t>¿Qué es DML y DDL?</a:t>
            </a:r>
          </a:p>
        </p:txBody>
      </p:sp>
      <p:sp>
        <p:nvSpPr>
          <p:cNvPr id="6" name="TextBox 6"/>
          <p:cNvSpPr txBox="1"/>
          <p:nvPr/>
        </p:nvSpPr>
        <p:spPr>
          <a:xfrm>
            <a:off x="1028700" y="1042697"/>
            <a:ext cx="1269325" cy="1034067"/>
          </a:xfrm>
          <a:prstGeom prst="rect">
            <a:avLst/>
          </a:prstGeom>
        </p:spPr>
        <p:txBody>
          <a:bodyPr lIns="0" tIns="0" rIns="0" bIns="0" rtlCol="0" anchor="t">
            <a:spAutoFit/>
          </a:bodyPr>
          <a:lstStyle/>
          <a:p>
            <a:pPr marL="0" lvl="0" indent="0" algn="l">
              <a:lnSpc>
                <a:spcPts val="8115"/>
              </a:lnSpc>
              <a:spcBef>
                <a:spcPct val="0"/>
              </a:spcBef>
            </a:pPr>
            <a:r>
              <a:rPr lang="en-US" sz="6877">
                <a:solidFill>
                  <a:srgbClr val="FFFFFF">
                    <a:alpha val="60000"/>
                  </a:srgbClr>
                </a:solidFill>
                <a:latin typeface="HK Grotesk Bold"/>
              </a:rPr>
              <a:t>08</a:t>
            </a:r>
          </a:p>
        </p:txBody>
      </p:sp>
      <p:sp>
        <p:nvSpPr>
          <p:cNvPr id="7" name="TextBox 7"/>
          <p:cNvSpPr txBox="1"/>
          <p:nvPr/>
        </p:nvSpPr>
        <p:spPr>
          <a:xfrm>
            <a:off x="3605003" y="2462739"/>
            <a:ext cx="11117329" cy="8919928"/>
          </a:xfrm>
          <a:prstGeom prst="rect">
            <a:avLst/>
          </a:prstGeom>
        </p:spPr>
        <p:txBody>
          <a:bodyPr lIns="0" tIns="0" rIns="0" bIns="0" rtlCol="0" anchor="t">
            <a:spAutoFit/>
          </a:bodyPr>
          <a:lstStyle/>
          <a:p>
            <a:pPr>
              <a:lnSpc>
                <a:spcPts val="5147"/>
              </a:lnSpc>
            </a:pPr>
            <a:r>
              <a:rPr lang="en-US" sz="3677" spc="-36">
                <a:solidFill>
                  <a:srgbClr val="FFFFFF"/>
                </a:solidFill>
                <a:latin typeface="Assistant Regular"/>
              </a:rPr>
              <a:t>DDL: (Data Definition Language) es un conjunto de comandos SQL para definir el esquema de la base de datos. </a:t>
            </a:r>
          </a:p>
          <a:p>
            <a:pPr>
              <a:lnSpc>
                <a:spcPts val="5147"/>
              </a:lnSpc>
            </a:pPr>
            <a:r>
              <a:rPr lang="en-US" sz="3677" spc="-36">
                <a:solidFill>
                  <a:srgbClr val="FFFFFF"/>
                </a:solidFill>
                <a:latin typeface="Assistant Regular"/>
              </a:rPr>
              <a:t>               -Créate                                       -drop</a:t>
            </a:r>
          </a:p>
          <a:p>
            <a:pPr>
              <a:lnSpc>
                <a:spcPts val="5147"/>
              </a:lnSpc>
            </a:pPr>
            <a:r>
              <a:rPr lang="en-US" sz="3677" spc="-36">
                <a:solidFill>
                  <a:srgbClr val="FFFFFF"/>
                </a:solidFill>
                <a:latin typeface="Assistant Regular"/>
              </a:rPr>
              <a:t>                -alter                                          -truncate</a:t>
            </a:r>
          </a:p>
          <a:p>
            <a:pPr>
              <a:lnSpc>
                <a:spcPts val="5147"/>
              </a:lnSpc>
            </a:pPr>
            <a:endParaRPr lang="en-US" sz="3677" spc="-36">
              <a:solidFill>
                <a:srgbClr val="FFFFFF"/>
              </a:solidFill>
              <a:latin typeface="Assistant Regular"/>
            </a:endParaRPr>
          </a:p>
          <a:p>
            <a:pPr>
              <a:lnSpc>
                <a:spcPts val="5147"/>
              </a:lnSpc>
            </a:pPr>
            <a:r>
              <a:rPr lang="en-US" sz="3677" spc="-36">
                <a:solidFill>
                  <a:srgbClr val="FFFFFF"/>
                </a:solidFill>
                <a:latin typeface="Assistant Regular"/>
              </a:rPr>
              <a:t>DML:(Data Manipulation Language) es un conjunto de comandos SQL utilizados para manipular los datos dentro del esquema creado por DDL. </a:t>
            </a:r>
          </a:p>
          <a:p>
            <a:pPr>
              <a:lnSpc>
                <a:spcPts val="5147"/>
              </a:lnSpc>
            </a:pPr>
            <a:r>
              <a:rPr lang="en-US" sz="3677" spc="-36">
                <a:solidFill>
                  <a:srgbClr val="FFFFFF"/>
                </a:solidFill>
                <a:latin typeface="Assistant Regular"/>
              </a:rPr>
              <a:t>              -Select                                       -update</a:t>
            </a:r>
          </a:p>
          <a:p>
            <a:pPr>
              <a:lnSpc>
                <a:spcPts val="5147"/>
              </a:lnSpc>
            </a:pPr>
            <a:r>
              <a:rPr lang="en-US" sz="3677" spc="-36">
                <a:solidFill>
                  <a:srgbClr val="FFFFFF"/>
                </a:solidFill>
                <a:latin typeface="Assistant Regular"/>
              </a:rPr>
              <a:t>              -insert                                        -delete</a:t>
            </a:r>
          </a:p>
          <a:p>
            <a:pPr>
              <a:lnSpc>
                <a:spcPts val="5147"/>
              </a:lnSpc>
            </a:pPr>
            <a:endParaRPr lang="en-US" sz="3677" spc="-36">
              <a:solidFill>
                <a:srgbClr val="FFFFFF"/>
              </a:solidFill>
              <a:latin typeface="Assistant Regular"/>
            </a:endParaRPr>
          </a:p>
          <a:p>
            <a:pPr>
              <a:lnSpc>
                <a:spcPts val="5147"/>
              </a:lnSpc>
            </a:pPr>
            <a:endParaRPr lang="en-US" sz="3677" spc="-36">
              <a:solidFill>
                <a:srgbClr val="FFFFFF"/>
              </a:solidFill>
              <a:latin typeface="Assistant Regular"/>
            </a:endParaRPr>
          </a:p>
          <a:p>
            <a:pPr>
              <a:lnSpc>
                <a:spcPts val="5147"/>
              </a:lnSpc>
              <a:spcBef>
                <a:spcPct val="0"/>
              </a:spcBef>
            </a:pPr>
            <a:endParaRPr lang="en-US" sz="3677" spc="-36">
              <a:solidFill>
                <a:srgbClr val="FFFFFF"/>
              </a:solidFill>
              <a:latin typeface="Assistant Regul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6846566" y="7171898"/>
            <a:ext cx="2729129" cy="2585849"/>
          </a:xfrm>
          <a:prstGeom prst="rect">
            <a:avLst/>
          </a:prstGeom>
        </p:spPr>
      </p:pic>
      <p:pic>
        <p:nvPicPr>
          <p:cNvPr id="3" name="Picture 3"/>
          <p:cNvPicPr>
            <a:picLocks noChangeAspect="1"/>
          </p:cNvPicPr>
          <p:nvPr/>
        </p:nvPicPr>
        <p:blipFill>
          <a:blip r:embed="rId3"/>
          <a:srcRect/>
          <a:stretch>
            <a:fillRect/>
          </a:stretch>
        </p:blipFill>
        <p:spPr>
          <a:xfrm rot="-6185645">
            <a:off x="-1867548" y="60686"/>
            <a:ext cx="9901401" cy="8812247"/>
          </a:xfrm>
          <a:prstGeom prst="rect">
            <a:avLst/>
          </a:prstGeom>
        </p:spPr>
      </p:pic>
      <p:pic>
        <p:nvPicPr>
          <p:cNvPr id="4" name="Picture 4"/>
          <p:cNvPicPr>
            <a:picLocks noChangeAspect="1"/>
          </p:cNvPicPr>
          <p:nvPr/>
        </p:nvPicPr>
        <p:blipFill>
          <a:blip r:embed="rId4"/>
          <a:srcRect/>
          <a:stretch>
            <a:fillRect/>
          </a:stretch>
        </p:blipFill>
        <p:spPr>
          <a:xfrm rot="-447366">
            <a:off x="16500403" y="620773"/>
            <a:ext cx="1517793" cy="1451390"/>
          </a:xfrm>
          <a:prstGeom prst="rect">
            <a:avLst/>
          </a:prstGeom>
        </p:spPr>
      </p:pic>
      <p:pic>
        <p:nvPicPr>
          <p:cNvPr id="5" name="Picture 5"/>
          <p:cNvPicPr>
            <a:picLocks noChangeAspect="1"/>
          </p:cNvPicPr>
          <p:nvPr/>
        </p:nvPicPr>
        <p:blipFill>
          <a:blip r:embed="rId5"/>
          <a:srcRect r="3539"/>
          <a:stretch>
            <a:fillRect/>
          </a:stretch>
        </p:blipFill>
        <p:spPr>
          <a:xfrm>
            <a:off x="6664517" y="4190839"/>
            <a:ext cx="11441434" cy="4500730"/>
          </a:xfrm>
          <a:prstGeom prst="rect">
            <a:avLst/>
          </a:prstGeom>
        </p:spPr>
      </p:pic>
      <p:sp>
        <p:nvSpPr>
          <p:cNvPr id="6" name="TextBox 6"/>
          <p:cNvSpPr txBox="1"/>
          <p:nvPr/>
        </p:nvSpPr>
        <p:spPr>
          <a:xfrm>
            <a:off x="2702979" y="781389"/>
            <a:ext cx="14556321" cy="2019062"/>
          </a:xfrm>
          <a:prstGeom prst="rect">
            <a:avLst/>
          </a:prstGeom>
        </p:spPr>
        <p:txBody>
          <a:bodyPr lIns="0" tIns="0" rIns="0" bIns="0" rtlCol="0" anchor="t">
            <a:spAutoFit/>
          </a:bodyPr>
          <a:lstStyle/>
          <a:p>
            <a:pPr>
              <a:lnSpc>
                <a:spcPts val="7997"/>
              </a:lnSpc>
            </a:pPr>
            <a:r>
              <a:rPr lang="en-US" sz="6777">
                <a:solidFill>
                  <a:srgbClr val="FFFFFF"/>
                </a:solidFill>
                <a:latin typeface="HK Grotesk Bold"/>
              </a:rPr>
              <a:t>¿Qué  características tiene una función? </a:t>
            </a:r>
          </a:p>
        </p:txBody>
      </p:sp>
      <p:sp>
        <p:nvSpPr>
          <p:cNvPr id="7" name="TextBox 7"/>
          <p:cNvSpPr txBox="1"/>
          <p:nvPr/>
        </p:nvSpPr>
        <p:spPr>
          <a:xfrm>
            <a:off x="239263" y="3136111"/>
            <a:ext cx="6607303" cy="6122189"/>
          </a:xfrm>
          <a:prstGeom prst="rect">
            <a:avLst/>
          </a:prstGeom>
        </p:spPr>
        <p:txBody>
          <a:bodyPr lIns="0" tIns="0" rIns="0" bIns="0" rtlCol="0" anchor="t">
            <a:spAutoFit/>
          </a:bodyPr>
          <a:lstStyle/>
          <a:p>
            <a:pPr marL="1035010" lvl="1" indent="-517505">
              <a:lnSpc>
                <a:spcPts val="6711"/>
              </a:lnSpc>
              <a:buFont typeface="Arial"/>
              <a:buChar char="•"/>
            </a:pPr>
            <a:r>
              <a:rPr lang="en-US" sz="4793" spc="-47">
                <a:solidFill>
                  <a:srgbClr val="FFFFFF"/>
                </a:solidFill>
                <a:latin typeface="Assistant Regular"/>
              </a:rPr>
              <a:t>Nombre de la función</a:t>
            </a:r>
          </a:p>
          <a:p>
            <a:pPr marL="1035010" lvl="1" indent="-517505">
              <a:lnSpc>
                <a:spcPts val="6711"/>
              </a:lnSpc>
              <a:buFont typeface="Arial"/>
              <a:buChar char="•"/>
            </a:pPr>
            <a:r>
              <a:rPr lang="en-US" sz="4793" spc="-47">
                <a:solidFill>
                  <a:srgbClr val="FFFFFF"/>
                </a:solidFill>
                <a:latin typeface="Assistant Regular"/>
              </a:rPr>
              <a:t>Parámetros de entrada</a:t>
            </a:r>
          </a:p>
          <a:p>
            <a:pPr marL="1035010" lvl="1" indent="-517505">
              <a:lnSpc>
                <a:spcPts val="6711"/>
              </a:lnSpc>
              <a:buFont typeface="Arial"/>
              <a:buChar char="•"/>
            </a:pPr>
            <a:r>
              <a:rPr lang="en-US" sz="4793" spc="-47">
                <a:solidFill>
                  <a:srgbClr val="FFFFFF"/>
                </a:solidFill>
                <a:latin typeface="Assistant Regular"/>
              </a:rPr>
              <a:t>Tipo de retorno</a:t>
            </a:r>
          </a:p>
          <a:p>
            <a:pPr marL="1035010" lvl="1" indent="-517505">
              <a:lnSpc>
                <a:spcPts val="6711"/>
              </a:lnSpc>
              <a:buFont typeface="Arial"/>
              <a:buChar char="•"/>
            </a:pPr>
            <a:r>
              <a:rPr lang="en-US" sz="4793" spc="-47">
                <a:solidFill>
                  <a:srgbClr val="FFFFFF"/>
                </a:solidFill>
                <a:latin typeface="Assistant Regular"/>
              </a:rPr>
              <a:t>Cuerpo de la función</a:t>
            </a:r>
          </a:p>
          <a:p>
            <a:pPr marL="1035010" lvl="1" indent="-517505">
              <a:lnSpc>
                <a:spcPts val="6711"/>
              </a:lnSpc>
              <a:buFont typeface="Arial"/>
              <a:buChar char="•"/>
            </a:pPr>
            <a:r>
              <a:rPr lang="en-US" sz="4793" spc="-47">
                <a:solidFill>
                  <a:srgbClr val="FFFFFF"/>
                </a:solidFill>
                <a:latin typeface="Assistant Regular"/>
              </a:rPr>
              <a:t> Sentencia RETURN</a:t>
            </a:r>
          </a:p>
          <a:p>
            <a:pPr>
              <a:lnSpc>
                <a:spcPts val="4051"/>
              </a:lnSpc>
            </a:pPr>
            <a:endParaRPr lang="en-US" sz="4793" spc="-47">
              <a:solidFill>
                <a:srgbClr val="FFFFFF"/>
              </a:solidFill>
              <a:latin typeface="Assistant Regular"/>
            </a:endParaRPr>
          </a:p>
          <a:p>
            <a:pPr>
              <a:lnSpc>
                <a:spcPts val="4051"/>
              </a:lnSpc>
              <a:spcBef>
                <a:spcPct val="0"/>
              </a:spcBef>
            </a:pPr>
            <a:endParaRPr lang="en-US" sz="4793" spc="-47">
              <a:solidFill>
                <a:srgbClr val="FFFFFF"/>
              </a:solidFill>
              <a:latin typeface="Assistant Regular"/>
            </a:endParaRPr>
          </a:p>
        </p:txBody>
      </p:sp>
      <p:sp>
        <p:nvSpPr>
          <p:cNvPr id="8" name="TextBox 8"/>
          <p:cNvSpPr txBox="1"/>
          <p:nvPr/>
        </p:nvSpPr>
        <p:spPr>
          <a:xfrm>
            <a:off x="1418119" y="836433"/>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u="none">
                <a:solidFill>
                  <a:srgbClr val="FFFFFF">
                    <a:alpha val="60000"/>
                  </a:srgbClr>
                </a:solidFill>
                <a:latin typeface="HK Grotesk Bold"/>
              </a:rPr>
              <a:t>09</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5238549" y="7531796"/>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3667511" y="-2216185"/>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3173961" y="6586037"/>
            <a:ext cx="7824542" cy="6963843"/>
          </a:xfrm>
          <a:prstGeom prst="rect">
            <a:avLst/>
          </a:prstGeom>
        </p:spPr>
      </p:pic>
      <p:pic>
        <p:nvPicPr>
          <p:cNvPr id="5" name="Picture 5"/>
          <p:cNvPicPr>
            <a:picLocks noChangeAspect="1"/>
          </p:cNvPicPr>
          <p:nvPr/>
        </p:nvPicPr>
        <p:blipFill>
          <a:blip r:embed="rId3"/>
          <a:srcRect/>
          <a:stretch>
            <a:fillRect/>
          </a:stretch>
        </p:blipFill>
        <p:spPr>
          <a:xfrm rot="6959566">
            <a:off x="-1183621" y="328845"/>
            <a:ext cx="2895099" cy="2768439"/>
          </a:xfrm>
          <a:prstGeom prst="rect">
            <a:avLst/>
          </a:prstGeom>
        </p:spPr>
      </p:pic>
      <p:pic>
        <p:nvPicPr>
          <p:cNvPr id="6" name="Picture 6"/>
          <p:cNvPicPr>
            <a:picLocks noChangeAspect="1"/>
          </p:cNvPicPr>
          <p:nvPr/>
        </p:nvPicPr>
        <p:blipFill>
          <a:blip r:embed="rId5"/>
          <a:srcRect/>
          <a:stretch>
            <a:fillRect/>
          </a:stretch>
        </p:blipFill>
        <p:spPr>
          <a:xfrm>
            <a:off x="6908012" y="1028700"/>
            <a:ext cx="8644848" cy="2592139"/>
          </a:xfrm>
          <a:prstGeom prst="rect">
            <a:avLst/>
          </a:prstGeom>
        </p:spPr>
      </p:pic>
      <p:pic>
        <p:nvPicPr>
          <p:cNvPr id="7" name="Picture 7"/>
          <p:cNvPicPr>
            <a:picLocks noChangeAspect="1"/>
          </p:cNvPicPr>
          <p:nvPr/>
        </p:nvPicPr>
        <p:blipFill>
          <a:blip r:embed="rId6"/>
          <a:srcRect/>
          <a:stretch>
            <a:fillRect/>
          </a:stretch>
        </p:blipFill>
        <p:spPr>
          <a:xfrm>
            <a:off x="6908012" y="4071727"/>
            <a:ext cx="9551007" cy="2863849"/>
          </a:xfrm>
          <a:prstGeom prst="rect">
            <a:avLst/>
          </a:prstGeom>
        </p:spPr>
      </p:pic>
      <p:pic>
        <p:nvPicPr>
          <p:cNvPr id="8" name="Picture 8"/>
          <p:cNvPicPr>
            <a:picLocks noChangeAspect="1"/>
          </p:cNvPicPr>
          <p:nvPr/>
        </p:nvPicPr>
        <p:blipFill>
          <a:blip r:embed="rId7"/>
          <a:srcRect/>
          <a:stretch>
            <a:fillRect/>
          </a:stretch>
        </p:blipFill>
        <p:spPr>
          <a:xfrm>
            <a:off x="6908012" y="7767737"/>
            <a:ext cx="6528271" cy="1840911"/>
          </a:xfrm>
          <a:prstGeom prst="rect">
            <a:avLst/>
          </a:prstGeom>
        </p:spPr>
      </p:pic>
      <p:sp>
        <p:nvSpPr>
          <p:cNvPr id="9" name="TextBox 9"/>
          <p:cNvSpPr txBox="1"/>
          <p:nvPr/>
        </p:nvSpPr>
        <p:spPr>
          <a:xfrm>
            <a:off x="1525953" y="2000426"/>
            <a:ext cx="5307614" cy="6295673"/>
          </a:xfrm>
          <a:prstGeom prst="rect">
            <a:avLst/>
          </a:prstGeom>
        </p:spPr>
        <p:txBody>
          <a:bodyPr lIns="0" tIns="0" rIns="0" bIns="0" rtlCol="0" anchor="t">
            <a:spAutoFit/>
          </a:bodyPr>
          <a:lstStyle/>
          <a:p>
            <a:pPr>
              <a:lnSpc>
                <a:spcPts val="8345"/>
              </a:lnSpc>
            </a:pPr>
            <a:r>
              <a:rPr lang="en-US" sz="7072">
                <a:solidFill>
                  <a:srgbClr val="731F7D"/>
                </a:solidFill>
                <a:latin typeface="HK Grotesk Bold"/>
              </a:rPr>
              <a:t>¿Cómo crear, modificar y cómo eliminar una función?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199663">
            <a:off x="4111359" y="-3364814"/>
            <a:ext cx="9366851" cy="8957051"/>
          </a:xfrm>
          <a:prstGeom prst="rect">
            <a:avLst/>
          </a:prstGeom>
        </p:spPr>
      </p:pic>
      <p:pic>
        <p:nvPicPr>
          <p:cNvPr id="3" name="Picture 3"/>
          <p:cNvPicPr>
            <a:picLocks noChangeAspect="1"/>
          </p:cNvPicPr>
          <p:nvPr/>
        </p:nvPicPr>
        <p:blipFill>
          <a:blip r:embed="rId3"/>
          <a:srcRect/>
          <a:stretch>
            <a:fillRect/>
          </a:stretch>
        </p:blipFill>
        <p:spPr>
          <a:xfrm rot="-2715964">
            <a:off x="14635296" y="2779072"/>
            <a:ext cx="2207918" cy="2092002"/>
          </a:xfrm>
          <a:prstGeom prst="rect">
            <a:avLst/>
          </a:prstGeom>
        </p:spPr>
      </p:pic>
      <p:pic>
        <p:nvPicPr>
          <p:cNvPr id="4" name="Picture 4"/>
          <p:cNvPicPr>
            <a:picLocks noChangeAspect="1"/>
          </p:cNvPicPr>
          <p:nvPr/>
        </p:nvPicPr>
        <p:blipFill>
          <a:blip r:embed="rId3"/>
          <a:srcRect/>
          <a:stretch>
            <a:fillRect/>
          </a:stretch>
        </p:blipFill>
        <p:spPr>
          <a:xfrm rot="-394911">
            <a:off x="16125490" y="7311630"/>
            <a:ext cx="5163362" cy="4892285"/>
          </a:xfrm>
          <a:prstGeom prst="rect">
            <a:avLst/>
          </a:prstGeom>
        </p:spPr>
      </p:pic>
      <p:sp>
        <p:nvSpPr>
          <p:cNvPr id="5" name="TextBox 5"/>
          <p:cNvSpPr txBox="1"/>
          <p:nvPr/>
        </p:nvSpPr>
        <p:spPr>
          <a:xfrm>
            <a:off x="1028700" y="7435458"/>
            <a:ext cx="22687486" cy="1822842"/>
          </a:xfrm>
          <a:prstGeom prst="rect">
            <a:avLst/>
          </a:prstGeom>
        </p:spPr>
        <p:txBody>
          <a:bodyPr lIns="0" tIns="0" rIns="0" bIns="0" rtlCol="0" anchor="t">
            <a:spAutoFit/>
          </a:bodyPr>
          <a:lstStyle/>
          <a:p>
            <a:pPr>
              <a:lnSpc>
                <a:spcPts val="14376"/>
              </a:lnSpc>
            </a:pPr>
            <a:r>
              <a:rPr lang="en-US" sz="12183">
                <a:solidFill>
                  <a:srgbClr val="000000"/>
                </a:solidFill>
                <a:latin typeface="HK Grotesk Bold"/>
              </a:rPr>
              <a:t>Parte practica</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pic>
        <p:nvPicPr>
          <p:cNvPr id="7" name="Picture 7"/>
          <p:cNvPicPr>
            <a:picLocks noChangeAspect="1"/>
          </p:cNvPicPr>
          <p:nvPr/>
        </p:nvPicPr>
        <p:blipFill>
          <a:blip r:embed="rId6"/>
          <a:srcRect t="5216" b="5216"/>
          <a:stretch>
            <a:fillRect/>
          </a:stretch>
        </p:blipFill>
        <p:spPr>
          <a:xfrm>
            <a:off x="7405462" y="5354286"/>
            <a:ext cx="10425501" cy="3310984"/>
          </a:xfrm>
          <a:prstGeom prst="rect">
            <a:avLst/>
          </a:prstGeom>
        </p:spPr>
      </p:pic>
      <p:sp>
        <p:nvSpPr>
          <p:cNvPr id="8" name="TextBox 8"/>
          <p:cNvSpPr txBox="1"/>
          <p:nvPr/>
        </p:nvSpPr>
        <p:spPr>
          <a:xfrm>
            <a:off x="2724331" y="1243630"/>
            <a:ext cx="12426969" cy="1587777"/>
          </a:xfrm>
          <a:prstGeom prst="rect">
            <a:avLst/>
          </a:prstGeom>
        </p:spPr>
        <p:txBody>
          <a:bodyPr lIns="0" tIns="0" rIns="0" bIns="0" rtlCol="0" anchor="t">
            <a:spAutoFit/>
          </a:bodyPr>
          <a:lstStyle/>
          <a:p>
            <a:pPr algn="ctr">
              <a:lnSpc>
                <a:spcPts val="6268"/>
              </a:lnSpc>
            </a:pPr>
            <a:r>
              <a:rPr lang="en-US" sz="5312">
                <a:solidFill>
                  <a:srgbClr val="FFFFFF"/>
                </a:solidFill>
                <a:latin typeface="HK Grotesk Medium"/>
              </a:rPr>
              <a:t>Crear las tablas y 2 registros para cada tabla para el siguiente modelo ER.</a:t>
            </a:r>
          </a:p>
        </p:txBody>
      </p:sp>
      <p:sp>
        <p:nvSpPr>
          <p:cNvPr id="9" name="TextBox 9"/>
          <p:cNvSpPr txBox="1"/>
          <p:nvPr/>
        </p:nvSpPr>
        <p:spPr>
          <a:xfrm>
            <a:off x="1386687" y="4320249"/>
            <a:ext cx="5711482" cy="7002789"/>
          </a:xfrm>
          <a:prstGeom prst="rect">
            <a:avLst/>
          </a:prstGeom>
        </p:spPr>
        <p:txBody>
          <a:bodyPr lIns="0" tIns="0" rIns="0" bIns="0" rtlCol="0" anchor="t">
            <a:spAutoFit/>
          </a:bodyPr>
          <a:lstStyle/>
          <a:p>
            <a:pPr>
              <a:lnSpc>
                <a:spcPts val="5147"/>
              </a:lnSpc>
            </a:pPr>
            <a:r>
              <a:rPr lang="en-US" sz="3677" spc="-36">
                <a:solidFill>
                  <a:srgbClr val="FFFFFF"/>
                </a:solidFill>
                <a:ea typeface="Assistant Regular"/>
              </a:rPr>
              <a:t>○ Se sugiere crear una base de datos de nombre POLLOS_COPA y en ella crear</a:t>
            </a:r>
          </a:p>
          <a:p>
            <a:pPr>
              <a:lnSpc>
                <a:spcPts val="5147"/>
              </a:lnSpc>
            </a:pPr>
            <a:r>
              <a:rPr lang="en-US" sz="3677" spc="-36">
                <a:solidFill>
                  <a:srgbClr val="FFFFFF"/>
                </a:solidFill>
                <a:latin typeface="Assistant Regular"/>
              </a:rPr>
              <a:t>las tablas:</a:t>
            </a:r>
          </a:p>
          <a:p>
            <a:pPr>
              <a:lnSpc>
                <a:spcPts val="5147"/>
              </a:lnSpc>
            </a:pPr>
            <a:r>
              <a:rPr lang="en-US" sz="3677" spc="-36">
                <a:solidFill>
                  <a:srgbClr val="FFFFFF"/>
                </a:solidFill>
                <a:ea typeface="Assistant Regular"/>
              </a:rPr>
              <a:t>■ cliente</a:t>
            </a:r>
          </a:p>
          <a:p>
            <a:pPr>
              <a:lnSpc>
                <a:spcPts val="5147"/>
              </a:lnSpc>
            </a:pPr>
            <a:r>
              <a:rPr lang="en-US" sz="3677" spc="-36">
                <a:solidFill>
                  <a:srgbClr val="FFFFFF"/>
                </a:solidFill>
                <a:ea typeface="Assistant Regular"/>
              </a:rPr>
              <a:t>■ detalle_pedido</a:t>
            </a:r>
          </a:p>
          <a:p>
            <a:pPr>
              <a:lnSpc>
                <a:spcPts val="5147"/>
              </a:lnSpc>
            </a:pPr>
            <a:r>
              <a:rPr lang="en-US" sz="3677" spc="-36">
                <a:solidFill>
                  <a:srgbClr val="FFFFFF"/>
                </a:solidFill>
                <a:ea typeface="Assistant Regular"/>
              </a:rPr>
              <a:t>■ pedido</a:t>
            </a:r>
          </a:p>
          <a:p>
            <a:pPr>
              <a:lnSpc>
                <a:spcPts val="5147"/>
              </a:lnSpc>
            </a:pPr>
            <a:endParaRPr lang="en-US" sz="3677" spc="-36">
              <a:solidFill>
                <a:srgbClr val="FFFFFF"/>
              </a:solidFill>
              <a:ea typeface="Assistant Regular"/>
            </a:endParaRPr>
          </a:p>
          <a:p>
            <a:pPr>
              <a:lnSpc>
                <a:spcPts val="5147"/>
              </a:lnSpc>
            </a:pPr>
            <a:endParaRPr lang="en-US" sz="3677" spc="-36">
              <a:solidFill>
                <a:srgbClr val="FFFFFF"/>
              </a:solidFill>
              <a:ea typeface="Assistant Regular"/>
            </a:endParaRPr>
          </a:p>
          <a:p>
            <a:pPr>
              <a:lnSpc>
                <a:spcPts val="5147"/>
              </a:lnSpc>
            </a:pPr>
            <a:endParaRPr lang="en-US" sz="3677" spc="-36">
              <a:solidFill>
                <a:srgbClr val="FFFFFF"/>
              </a:solidFill>
              <a:ea typeface="Assistant Regular"/>
            </a:endParaRPr>
          </a:p>
          <a:p>
            <a:pPr>
              <a:lnSpc>
                <a:spcPts val="5147"/>
              </a:lnSpc>
              <a:spcBef>
                <a:spcPct val="0"/>
              </a:spcBef>
            </a:pPr>
            <a:endParaRPr lang="en-US" sz="3677" spc="-36">
              <a:solidFill>
                <a:srgbClr val="FFFFFF"/>
              </a:solidFill>
              <a:ea typeface="Assistant Regular"/>
            </a:endParaRPr>
          </a:p>
        </p:txBody>
      </p:sp>
      <p:sp>
        <p:nvSpPr>
          <p:cNvPr id="10" name="TextBox 10"/>
          <p:cNvSpPr txBox="1"/>
          <p:nvPr/>
        </p:nvSpPr>
        <p:spPr>
          <a:xfrm>
            <a:off x="1697018" y="1243630"/>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a:solidFill>
                  <a:srgbClr val="FFFFFF">
                    <a:alpha val="60000"/>
                  </a:srgbClr>
                </a:solidFill>
                <a:latin typeface="HK Grotesk Bold"/>
              </a:rPr>
              <a:t>11</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sp>
        <p:nvSpPr>
          <p:cNvPr id="7" name="TextBox 7"/>
          <p:cNvSpPr txBox="1"/>
          <p:nvPr/>
        </p:nvSpPr>
        <p:spPr>
          <a:xfrm>
            <a:off x="1412917" y="1838067"/>
            <a:ext cx="15479664" cy="1977815"/>
          </a:xfrm>
          <a:prstGeom prst="rect">
            <a:avLst/>
          </a:prstGeom>
        </p:spPr>
        <p:txBody>
          <a:bodyPr lIns="0" tIns="0" rIns="0" bIns="0" rtlCol="0" anchor="t">
            <a:spAutoFit/>
          </a:bodyPr>
          <a:lstStyle/>
          <a:p>
            <a:pPr algn="ctr">
              <a:lnSpc>
                <a:spcPts val="7808"/>
              </a:lnSpc>
            </a:pPr>
            <a:r>
              <a:rPr lang="en-US" sz="6617">
                <a:solidFill>
                  <a:srgbClr val="FFFFFF"/>
                </a:solidFill>
                <a:latin typeface="HK Grotesk Medium"/>
              </a:rPr>
              <a:t>Crear una consulta SQL en base al ejercicio anterior.</a:t>
            </a:r>
          </a:p>
        </p:txBody>
      </p:sp>
      <p:sp>
        <p:nvSpPr>
          <p:cNvPr id="8" name="TextBox 8"/>
          <p:cNvSpPr txBox="1"/>
          <p:nvPr/>
        </p:nvSpPr>
        <p:spPr>
          <a:xfrm>
            <a:off x="6297008" y="4330544"/>
            <a:ext cx="5711482" cy="4446602"/>
          </a:xfrm>
          <a:prstGeom prst="rect">
            <a:avLst/>
          </a:prstGeom>
        </p:spPr>
        <p:txBody>
          <a:bodyPr lIns="0" tIns="0" rIns="0" bIns="0" rtlCol="0" anchor="t">
            <a:spAutoFit/>
          </a:bodyPr>
          <a:lstStyle/>
          <a:p>
            <a:pPr>
              <a:lnSpc>
                <a:spcPts val="5147"/>
              </a:lnSpc>
            </a:pPr>
            <a:r>
              <a:rPr lang="en-US" sz="3677" spc="-36">
                <a:solidFill>
                  <a:srgbClr val="FFFFFF"/>
                </a:solidFill>
                <a:ea typeface="Assistant Regular"/>
              </a:rPr>
              <a:t>○ Debe de utilizar las 3 tablas creadas anteriormente.</a:t>
            </a:r>
          </a:p>
          <a:p>
            <a:pPr>
              <a:lnSpc>
                <a:spcPts val="5147"/>
              </a:lnSpc>
            </a:pPr>
            <a:r>
              <a:rPr lang="en-US" sz="3677" spc="-36">
                <a:solidFill>
                  <a:srgbClr val="FFFFFF"/>
                </a:solidFill>
                <a:ea typeface="Assistant Regular"/>
              </a:rPr>
              <a:t>○ Para relacionar las tablas utilizar JOINS.</a:t>
            </a:r>
          </a:p>
          <a:p>
            <a:pPr>
              <a:lnSpc>
                <a:spcPts val="5147"/>
              </a:lnSpc>
            </a:pPr>
            <a:r>
              <a:rPr lang="en-US" sz="3677" spc="-36">
                <a:solidFill>
                  <a:srgbClr val="FFFFFF"/>
                </a:solidFill>
                <a:ea typeface="Assistant Regular"/>
              </a:rPr>
              <a:t>○ Adjuntar el código SQL generado.</a:t>
            </a:r>
          </a:p>
          <a:p>
            <a:pPr>
              <a:lnSpc>
                <a:spcPts val="5147"/>
              </a:lnSpc>
              <a:spcBef>
                <a:spcPct val="0"/>
              </a:spcBef>
            </a:pPr>
            <a:endParaRPr lang="en-US" sz="3677" spc="-36">
              <a:solidFill>
                <a:srgbClr val="FFFFFF"/>
              </a:solidFill>
              <a:ea typeface="Assistant Regular"/>
            </a:endParaRPr>
          </a:p>
        </p:txBody>
      </p:sp>
      <p:sp>
        <p:nvSpPr>
          <p:cNvPr id="9" name="TextBox 9"/>
          <p:cNvSpPr txBox="1"/>
          <p:nvPr/>
        </p:nvSpPr>
        <p:spPr>
          <a:xfrm>
            <a:off x="1028700" y="547075"/>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a:solidFill>
                  <a:srgbClr val="FFFFFF">
                    <a:alpha val="60000"/>
                  </a:srgbClr>
                </a:solidFill>
                <a:latin typeface="HK Grotesk Bold"/>
              </a:rPr>
              <a:t>12</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pic>
        <p:nvPicPr>
          <p:cNvPr id="7" name="Picture 7"/>
          <p:cNvPicPr>
            <a:picLocks noChangeAspect="1"/>
          </p:cNvPicPr>
          <p:nvPr/>
        </p:nvPicPr>
        <p:blipFill>
          <a:blip r:embed="rId6"/>
          <a:srcRect/>
          <a:stretch>
            <a:fillRect/>
          </a:stretch>
        </p:blipFill>
        <p:spPr>
          <a:xfrm>
            <a:off x="504142" y="2519349"/>
            <a:ext cx="4840703" cy="5781681"/>
          </a:xfrm>
          <a:prstGeom prst="rect">
            <a:avLst/>
          </a:prstGeom>
        </p:spPr>
      </p:pic>
      <p:pic>
        <p:nvPicPr>
          <p:cNvPr id="8" name="Picture 8"/>
          <p:cNvPicPr>
            <a:picLocks noChangeAspect="1"/>
          </p:cNvPicPr>
          <p:nvPr/>
        </p:nvPicPr>
        <p:blipFill>
          <a:blip r:embed="rId7"/>
          <a:srcRect r="29256"/>
          <a:stretch>
            <a:fillRect/>
          </a:stretch>
        </p:blipFill>
        <p:spPr>
          <a:xfrm>
            <a:off x="151440" y="8777146"/>
            <a:ext cx="3923527" cy="1243433"/>
          </a:xfrm>
          <a:prstGeom prst="rect">
            <a:avLst/>
          </a:prstGeom>
        </p:spPr>
      </p:pic>
      <p:pic>
        <p:nvPicPr>
          <p:cNvPr id="9" name="Picture 9"/>
          <p:cNvPicPr>
            <a:picLocks noChangeAspect="1"/>
          </p:cNvPicPr>
          <p:nvPr/>
        </p:nvPicPr>
        <p:blipFill>
          <a:blip r:embed="rId8"/>
          <a:srcRect/>
          <a:stretch>
            <a:fillRect/>
          </a:stretch>
        </p:blipFill>
        <p:spPr>
          <a:xfrm>
            <a:off x="5344845" y="2519349"/>
            <a:ext cx="6838413" cy="1853402"/>
          </a:xfrm>
          <a:prstGeom prst="rect">
            <a:avLst/>
          </a:prstGeom>
        </p:spPr>
      </p:pic>
      <p:pic>
        <p:nvPicPr>
          <p:cNvPr id="10" name="Picture 10"/>
          <p:cNvPicPr>
            <a:picLocks noChangeAspect="1"/>
          </p:cNvPicPr>
          <p:nvPr/>
        </p:nvPicPr>
        <p:blipFill>
          <a:blip r:embed="rId9"/>
          <a:srcRect r="3306"/>
          <a:stretch>
            <a:fillRect/>
          </a:stretch>
        </p:blipFill>
        <p:spPr>
          <a:xfrm>
            <a:off x="5317050" y="4594844"/>
            <a:ext cx="6866208" cy="1587084"/>
          </a:xfrm>
          <a:prstGeom prst="rect">
            <a:avLst/>
          </a:prstGeom>
        </p:spPr>
      </p:pic>
      <p:sp>
        <p:nvSpPr>
          <p:cNvPr id="11" name="TextBox 11"/>
          <p:cNvSpPr txBox="1"/>
          <p:nvPr/>
        </p:nvSpPr>
        <p:spPr>
          <a:xfrm>
            <a:off x="984998" y="635705"/>
            <a:ext cx="12829445" cy="1629675"/>
          </a:xfrm>
          <a:prstGeom prst="rect">
            <a:avLst/>
          </a:prstGeom>
        </p:spPr>
        <p:txBody>
          <a:bodyPr lIns="0" tIns="0" rIns="0" bIns="0" rtlCol="0" anchor="t">
            <a:spAutoFit/>
          </a:bodyPr>
          <a:lstStyle/>
          <a:p>
            <a:pPr algn="ctr">
              <a:lnSpc>
                <a:spcPts val="6471"/>
              </a:lnSpc>
            </a:pPr>
            <a:r>
              <a:rPr lang="en-US" sz="5484">
                <a:solidFill>
                  <a:srgbClr val="FFFFFF"/>
                </a:solidFill>
                <a:latin typeface="HK Grotesk Medium"/>
              </a:rPr>
              <a:t>Crear un función que compare dos códigos de materia.</a:t>
            </a:r>
          </a:p>
        </p:txBody>
      </p:sp>
      <p:pic>
        <p:nvPicPr>
          <p:cNvPr id="12" name="Picture 12"/>
          <p:cNvPicPr>
            <a:picLocks noChangeAspect="1"/>
          </p:cNvPicPr>
          <p:nvPr/>
        </p:nvPicPr>
        <p:blipFill>
          <a:blip r:embed="rId10"/>
          <a:srcRect/>
          <a:stretch>
            <a:fillRect/>
          </a:stretch>
        </p:blipFill>
        <p:spPr>
          <a:xfrm>
            <a:off x="5344845" y="6395890"/>
            <a:ext cx="6365673" cy="3624689"/>
          </a:xfrm>
          <a:prstGeom prst="rect">
            <a:avLst/>
          </a:prstGeom>
        </p:spPr>
      </p:pic>
      <p:sp>
        <p:nvSpPr>
          <p:cNvPr id="13" name="TextBox 13"/>
          <p:cNvSpPr txBox="1"/>
          <p:nvPr/>
        </p:nvSpPr>
        <p:spPr>
          <a:xfrm>
            <a:off x="12576518" y="1761084"/>
            <a:ext cx="5711482" cy="8919928"/>
          </a:xfrm>
          <a:prstGeom prst="rect">
            <a:avLst/>
          </a:prstGeom>
        </p:spPr>
        <p:txBody>
          <a:bodyPr lIns="0" tIns="0" rIns="0" bIns="0" rtlCol="0" anchor="t">
            <a:spAutoFit/>
          </a:bodyPr>
          <a:lstStyle/>
          <a:p>
            <a:pPr>
              <a:lnSpc>
                <a:spcPts val="5147"/>
              </a:lnSpc>
            </a:pPr>
            <a:r>
              <a:rPr lang="en-US" sz="3677" spc="-36">
                <a:solidFill>
                  <a:srgbClr val="FFFFFF"/>
                </a:solidFill>
                <a:latin typeface="Assistant Regular"/>
              </a:rPr>
              <a:t>Resolver lo siguiente:</a:t>
            </a:r>
          </a:p>
          <a:p>
            <a:pPr>
              <a:lnSpc>
                <a:spcPts val="5147"/>
              </a:lnSpc>
            </a:pPr>
            <a:r>
              <a:rPr lang="en-US" sz="3677" spc="-36">
                <a:solidFill>
                  <a:srgbClr val="FFFFFF"/>
                </a:solidFill>
                <a:ea typeface="Assistant Regular"/>
              </a:rPr>
              <a:t>■ Mostrar los nombres y apellidos de los estudiantes inscritos en la</a:t>
            </a:r>
          </a:p>
          <a:p>
            <a:pPr>
              <a:lnSpc>
                <a:spcPts val="5147"/>
              </a:lnSpc>
            </a:pPr>
            <a:r>
              <a:rPr lang="en-US" sz="3677" spc="-36">
                <a:solidFill>
                  <a:srgbClr val="FFFFFF"/>
                </a:solidFill>
                <a:latin typeface="Assistant Regular"/>
              </a:rPr>
              <a:t>materia ARQ-105, adicionalmente mostrar el nombre de la materia.</a:t>
            </a:r>
          </a:p>
          <a:p>
            <a:pPr>
              <a:lnSpc>
                <a:spcPts val="5147"/>
              </a:lnSpc>
            </a:pPr>
            <a:r>
              <a:rPr lang="en-US" sz="3677" spc="-36">
                <a:solidFill>
                  <a:srgbClr val="FFFFFF"/>
                </a:solidFill>
                <a:ea typeface="Assistant Regular"/>
              </a:rPr>
              <a:t>■ Deberá de crear una función que reciba dos parámetros y esta</a:t>
            </a:r>
          </a:p>
          <a:p>
            <a:pPr>
              <a:lnSpc>
                <a:spcPts val="5147"/>
              </a:lnSpc>
            </a:pPr>
            <a:r>
              <a:rPr lang="en-US" sz="3677" spc="-36">
                <a:solidFill>
                  <a:srgbClr val="FFFFFF"/>
                </a:solidFill>
                <a:latin typeface="Assistant Regular"/>
              </a:rPr>
              <a:t>función deberá ser utilizada en la cláusula WHERE.</a:t>
            </a:r>
          </a:p>
          <a:p>
            <a:pPr>
              <a:lnSpc>
                <a:spcPts val="5147"/>
              </a:lnSpc>
            </a:pPr>
            <a:endParaRPr lang="en-US" sz="3677" spc="-36">
              <a:solidFill>
                <a:srgbClr val="FFFFFF"/>
              </a:solidFill>
              <a:latin typeface="Assistant Regular"/>
            </a:endParaRPr>
          </a:p>
          <a:p>
            <a:pPr>
              <a:lnSpc>
                <a:spcPts val="5147"/>
              </a:lnSpc>
              <a:spcBef>
                <a:spcPct val="0"/>
              </a:spcBef>
            </a:pPr>
            <a:endParaRPr lang="en-US" sz="3677" spc="-36">
              <a:solidFill>
                <a:srgbClr val="FFFFFF"/>
              </a:solidFill>
              <a:latin typeface="Assistant Regular"/>
            </a:endParaRPr>
          </a:p>
        </p:txBody>
      </p:sp>
      <p:sp>
        <p:nvSpPr>
          <p:cNvPr id="14" name="TextBox 14"/>
          <p:cNvSpPr txBox="1"/>
          <p:nvPr/>
        </p:nvSpPr>
        <p:spPr>
          <a:xfrm>
            <a:off x="1028700" y="547075"/>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a:solidFill>
                  <a:srgbClr val="FFFFFF">
                    <a:alpha val="60000"/>
                  </a:srgbClr>
                </a:solidFill>
                <a:latin typeface="HK Grotesk Bold"/>
              </a:rPr>
              <a:t>13</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sp>
        <p:nvSpPr>
          <p:cNvPr id="7" name="TextBox 7"/>
          <p:cNvSpPr txBox="1"/>
          <p:nvPr/>
        </p:nvSpPr>
        <p:spPr>
          <a:xfrm>
            <a:off x="1706462" y="1932916"/>
            <a:ext cx="14875075" cy="3775458"/>
          </a:xfrm>
          <a:prstGeom prst="rect">
            <a:avLst/>
          </a:prstGeom>
        </p:spPr>
        <p:txBody>
          <a:bodyPr lIns="0" tIns="0" rIns="0" bIns="0" rtlCol="0" anchor="t">
            <a:spAutoFit/>
          </a:bodyPr>
          <a:lstStyle/>
          <a:p>
            <a:pPr algn="ctr">
              <a:lnSpc>
                <a:spcPts val="7503"/>
              </a:lnSpc>
            </a:pPr>
            <a:r>
              <a:rPr lang="en-US" sz="6359">
                <a:solidFill>
                  <a:srgbClr val="FFFFFF"/>
                </a:solidFill>
                <a:latin typeface="HK Grotesk Medium"/>
              </a:rPr>
              <a:t>Crear una función que permita obtener el promedio de las edades del género</a:t>
            </a:r>
          </a:p>
          <a:p>
            <a:pPr algn="ctr">
              <a:lnSpc>
                <a:spcPts val="7503"/>
              </a:lnSpc>
            </a:pPr>
            <a:r>
              <a:rPr lang="en-US" sz="6359">
                <a:solidFill>
                  <a:srgbClr val="FFFFFF"/>
                </a:solidFill>
                <a:latin typeface="HK Grotesk Medium"/>
              </a:rPr>
              <a:t>masculino o femenino de los estudiantes inscritos en la asignatura ARQ-104.</a:t>
            </a:r>
          </a:p>
        </p:txBody>
      </p:sp>
      <p:sp>
        <p:nvSpPr>
          <p:cNvPr id="8" name="TextBox 8"/>
          <p:cNvSpPr txBox="1"/>
          <p:nvPr/>
        </p:nvSpPr>
        <p:spPr>
          <a:xfrm>
            <a:off x="3274308" y="5967874"/>
            <a:ext cx="12524590" cy="2489355"/>
          </a:xfrm>
          <a:prstGeom prst="rect">
            <a:avLst/>
          </a:prstGeom>
        </p:spPr>
        <p:txBody>
          <a:bodyPr lIns="0" tIns="0" rIns="0" bIns="0" rtlCol="0" anchor="t">
            <a:spAutoFit/>
          </a:bodyPr>
          <a:lstStyle/>
          <a:p>
            <a:pPr>
              <a:lnSpc>
                <a:spcPts val="6757"/>
              </a:lnSpc>
            </a:pPr>
            <a:r>
              <a:rPr lang="en-US" sz="4827" spc="-48">
                <a:solidFill>
                  <a:srgbClr val="FFFFFF"/>
                </a:solidFill>
                <a:ea typeface="Assistant Regular"/>
              </a:rPr>
              <a:t>○ La función recibe como parámetro el género y el código de materia.</a:t>
            </a:r>
          </a:p>
          <a:p>
            <a:pPr>
              <a:lnSpc>
                <a:spcPts val="6757"/>
              </a:lnSpc>
              <a:spcBef>
                <a:spcPct val="0"/>
              </a:spcBef>
            </a:pPr>
            <a:endParaRPr lang="en-US" sz="4827" spc="-48">
              <a:solidFill>
                <a:srgbClr val="FFFFFF"/>
              </a:solidFill>
              <a:ea typeface="Assistant Regular"/>
            </a:endParaRPr>
          </a:p>
        </p:txBody>
      </p:sp>
      <p:sp>
        <p:nvSpPr>
          <p:cNvPr id="9" name="TextBox 9"/>
          <p:cNvSpPr txBox="1"/>
          <p:nvPr/>
        </p:nvSpPr>
        <p:spPr>
          <a:xfrm>
            <a:off x="763510" y="511667"/>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a:solidFill>
                  <a:srgbClr val="FFFFFF">
                    <a:alpha val="60000"/>
                  </a:srgbClr>
                </a:solidFill>
                <a:latin typeface="HK Grotesk Bold"/>
              </a:rPr>
              <a:t>14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79" b="1161"/>
          <a:stretch>
            <a:fillRect/>
          </a:stretch>
        </p:blipFill>
        <p:spPr>
          <a:xfrm rot="1298824">
            <a:off x="12555249" y="4939834"/>
            <a:ext cx="6575294" cy="7268784"/>
          </a:xfrm>
          <a:prstGeom prst="rect">
            <a:avLst/>
          </a:prstGeom>
        </p:spPr>
      </p:pic>
      <p:pic>
        <p:nvPicPr>
          <p:cNvPr id="3" name="Picture 3"/>
          <p:cNvPicPr>
            <a:picLocks noChangeAspect="1"/>
          </p:cNvPicPr>
          <p:nvPr/>
        </p:nvPicPr>
        <p:blipFill>
          <a:blip r:embed="rId3"/>
          <a:srcRect/>
          <a:stretch>
            <a:fillRect/>
          </a:stretch>
        </p:blipFill>
        <p:spPr>
          <a:xfrm rot="-2715964">
            <a:off x="8597713" y="7771526"/>
            <a:ext cx="1844500" cy="1747664"/>
          </a:xfrm>
          <a:prstGeom prst="rect">
            <a:avLst/>
          </a:prstGeom>
        </p:spPr>
      </p:pic>
      <p:pic>
        <p:nvPicPr>
          <p:cNvPr id="4" name="Picture 4"/>
          <p:cNvPicPr>
            <a:picLocks noChangeAspect="1"/>
          </p:cNvPicPr>
          <p:nvPr/>
        </p:nvPicPr>
        <p:blipFill>
          <a:blip r:embed="rId4"/>
          <a:srcRect/>
          <a:stretch>
            <a:fillRect/>
          </a:stretch>
        </p:blipFill>
        <p:spPr>
          <a:xfrm rot="-3378125">
            <a:off x="12070219" y="-1362141"/>
            <a:ext cx="4943405" cy="5723190"/>
          </a:xfrm>
          <a:prstGeom prst="rect">
            <a:avLst/>
          </a:prstGeom>
        </p:spPr>
      </p:pic>
      <p:pic>
        <p:nvPicPr>
          <p:cNvPr id="5" name="Picture 5"/>
          <p:cNvPicPr>
            <a:picLocks noChangeAspect="1"/>
          </p:cNvPicPr>
          <p:nvPr/>
        </p:nvPicPr>
        <p:blipFill>
          <a:blip r:embed="rId5"/>
          <a:srcRect/>
          <a:stretch>
            <a:fillRect/>
          </a:stretch>
        </p:blipFill>
        <p:spPr>
          <a:xfrm>
            <a:off x="8514894" y="3167119"/>
            <a:ext cx="9389375" cy="5932146"/>
          </a:xfrm>
          <a:prstGeom prst="rect">
            <a:avLst/>
          </a:prstGeom>
        </p:spPr>
      </p:pic>
      <p:sp>
        <p:nvSpPr>
          <p:cNvPr id="6" name="TextBox 6"/>
          <p:cNvSpPr txBox="1"/>
          <p:nvPr/>
        </p:nvSpPr>
        <p:spPr>
          <a:xfrm>
            <a:off x="2215271" y="591614"/>
            <a:ext cx="13627625" cy="1998106"/>
          </a:xfrm>
          <a:prstGeom prst="rect">
            <a:avLst/>
          </a:prstGeom>
        </p:spPr>
        <p:txBody>
          <a:bodyPr lIns="0" tIns="0" rIns="0" bIns="0" rtlCol="0" anchor="t">
            <a:spAutoFit/>
          </a:bodyPr>
          <a:lstStyle/>
          <a:p>
            <a:pPr>
              <a:lnSpc>
                <a:spcPts val="7890"/>
              </a:lnSpc>
            </a:pPr>
            <a:r>
              <a:rPr lang="en-US" sz="6686">
                <a:solidFill>
                  <a:srgbClr val="FFFFFF"/>
                </a:solidFill>
                <a:latin typeface="HK Grotesk Bold"/>
              </a:rPr>
              <a:t>¿A que se refiere cuando se habla de bases de datos relacionales?</a:t>
            </a:r>
          </a:p>
        </p:txBody>
      </p:sp>
      <p:sp>
        <p:nvSpPr>
          <p:cNvPr id="7" name="TextBox 7"/>
          <p:cNvSpPr txBox="1"/>
          <p:nvPr/>
        </p:nvSpPr>
        <p:spPr>
          <a:xfrm>
            <a:off x="1028700" y="533078"/>
            <a:ext cx="1885905" cy="1048063"/>
          </a:xfrm>
          <a:prstGeom prst="rect">
            <a:avLst/>
          </a:prstGeom>
        </p:spPr>
        <p:txBody>
          <a:bodyPr lIns="0" tIns="0" rIns="0" bIns="0" rtlCol="0" anchor="t">
            <a:spAutoFit/>
          </a:bodyPr>
          <a:lstStyle/>
          <a:p>
            <a:pPr marL="0" lvl="0" indent="0" algn="l">
              <a:lnSpc>
                <a:spcPts val="8115"/>
              </a:lnSpc>
              <a:spcBef>
                <a:spcPct val="0"/>
              </a:spcBef>
            </a:pPr>
            <a:r>
              <a:rPr lang="en-US" sz="6877" u="none">
                <a:solidFill>
                  <a:srgbClr val="FFFFFF">
                    <a:alpha val="60000"/>
                  </a:srgbClr>
                </a:solidFill>
                <a:latin typeface="HK Grotesk Bold"/>
              </a:rPr>
              <a:t>01</a:t>
            </a:r>
          </a:p>
        </p:txBody>
      </p:sp>
      <p:sp>
        <p:nvSpPr>
          <p:cNvPr id="8" name="TextBox 8"/>
          <p:cNvSpPr txBox="1"/>
          <p:nvPr/>
        </p:nvSpPr>
        <p:spPr>
          <a:xfrm>
            <a:off x="782221" y="3100444"/>
            <a:ext cx="7732673" cy="6391659"/>
          </a:xfrm>
          <a:prstGeom prst="rect">
            <a:avLst/>
          </a:prstGeom>
        </p:spPr>
        <p:txBody>
          <a:bodyPr lIns="0" tIns="0" rIns="0" bIns="0" rtlCol="0" anchor="t">
            <a:spAutoFit/>
          </a:bodyPr>
          <a:lstStyle/>
          <a:p>
            <a:pPr>
              <a:lnSpc>
                <a:spcPts val="5170"/>
              </a:lnSpc>
            </a:pPr>
            <a:r>
              <a:rPr lang="en-US" sz="3693" spc="-36">
                <a:solidFill>
                  <a:srgbClr val="FFFFFF"/>
                </a:solidFill>
                <a:latin typeface="Assistant Regular"/>
              </a:rPr>
              <a:t>En un sistema de base de datos relacional, la información se almacena en tablas, donde cada tabla representa un tipo de entidad o relación. Cada tabla está compuesta por filas y columnas, donde las filas representan las instancias o registros individuales y las columnas representan los atributos o campos de datos.</a:t>
            </a:r>
          </a:p>
          <a:p>
            <a:pPr>
              <a:lnSpc>
                <a:spcPts val="5170"/>
              </a:lnSpc>
              <a:spcBef>
                <a:spcPct val="0"/>
              </a:spcBef>
            </a:pPr>
            <a:endParaRPr lang="en-US" sz="3693" spc="-36">
              <a:solidFill>
                <a:srgbClr val="FFFFFF"/>
              </a:solidFill>
              <a:latin typeface="Assistant Regul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sp>
        <p:nvSpPr>
          <p:cNvPr id="7" name="TextBox 7"/>
          <p:cNvSpPr txBox="1"/>
          <p:nvPr/>
        </p:nvSpPr>
        <p:spPr>
          <a:xfrm>
            <a:off x="3399492" y="1105033"/>
            <a:ext cx="11462150" cy="1454978"/>
          </a:xfrm>
          <a:prstGeom prst="rect">
            <a:avLst/>
          </a:prstGeom>
        </p:spPr>
        <p:txBody>
          <a:bodyPr lIns="0" tIns="0" rIns="0" bIns="0" rtlCol="0" anchor="t">
            <a:spAutoFit/>
          </a:bodyPr>
          <a:lstStyle/>
          <a:p>
            <a:pPr algn="ctr">
              <a:lnSpc>
                <a:spcPts val="5782"/>
              </a:lnSpc>
            </a:pPr>
            <a:r>
              <a:rPr lang="en-US" sz="4900">
                <a:solidFill>
                  <a:srgbClr val="FFFFFF"/>
                </a:solidFill>
                <a:latin typeface="HK Grotesk Medium"/>
              </a:rPr>
              <a:t>Crear una función que permita concatenar 3 cadenas.</a:t>
            </a:r>
          </a:p>
        </p:txBody>
      </p:sp>
      <p:sp>
        <p:nvSpPr>
          <p:cNvPr id="8" name="TextBox 8"/>
          <p:cNvSpPr txBox="1"/>
          <p:nvPr/>
        </p:nvSpPr>
        <p:spPr>
          <a:xfrm>
            <a:off x="2465544" y="2840243"/>
            <a:ext cx="15063535" cy="6725228"/>
          </a:xfrm>
          <a:prstGeom prst="rect">
            <a:avLst/>
          </a:prstGeom>
        </p:spPr>
        <p:txBody>
          <a:bodyPr lIns="0" tIns="0" rIns="0" bIns="0" rtlCol="0" anchor="t">
            <a:spAutoFit/>
          </a:bodyPr>
          <a:lstStyle/>
          <a:p>
            <a:pPr>
              <a:lnSpc>
                <a:spcPts val="6049"/>
              </a:lnSpc>
            </a:pPr>
            <a:r>
              <a:rPr lang="en-US" sz="4321" spc="-43">
                <a:solidFill>
                  <a:srgbClr val="FFFFFF"/>
                </a:solidFill>
                <a:ea typeface="Assistant Regular"/>
              </a:rPr>
              <a:t>○ La función recibe 3 parámetros.</a:t>
            </a:r>
          </a:p>
          <a:p>
            <a:pPr>
              <a:lnSpc>
                <a:spcPts val="6049"/>
              </a:lnSpc>
            </a:pPr>
            <a:r>
              <a:rPr lang="en-US" sz="4321" spc="-43">
                <a:solidFill>
                  <a:srgbClr val="FFFFFF"/>
                </a:solidFill>
                <a:ea typeface="Assistant Regular"/>
              </a:rPr>
              <a:t>○ Si las cadenas fuesen:</a:t>
            </a:r>
          </a:p>
          <a:p>
            <a:pPr>
              <a:lnSpc>
                <a:spcPts val="6049"/>
              </a:lnSpc>
            </a:pPr>
            <a:r>
              <a:rPr lang="en-US" sz="4321" spc="-43">
                <a:solidFill>
                  <a:srgbClr val="FFFFFF"/>
                </a:solidFill>
                <a:ea typeface="Assistant Regular"/>
              </a:rPr>
              <a:t>■ Pepito</a:t>
            </a:r>
          </a:p>
          <a:p>
            <a:pPr>
              <a:lnSpc>
                <a:spcPts val="6049"/>
              </a:lnSpc>
            </a:pPr>
            <a:r>
              <a:rPr lang="en-US" sz="4321" spc="-43">
                <a:solidFill>
                  <a:srgbClr val="FFFFFF"/>
                </a:solidFill>
                <a:ea typeface="Assistant Regular"/>
              </a:rPr>
              <a:t>■ Pep</a:t>
            </a:r>
          </a:p>
          <a:p>
            <a:pPr>
              <a:lnSpc>
                <a:spcPts val="6049"/>
              </a:lnSpc>
            </a:pPr>
            <a:r>
              <a:rPr lang="en-US" sz="4321" spc="-43">
                <a:solidFill>
                  <a:srgbClr val="FFFFFF"/>
                </a:solidFill>
                <a:ea typeface="Assistant Regular"/>
              </a:rPr>
              <a:t>■ 50</a:t>
            </a:r>
          </a:p>
          <a:p>
            <a:pPr>
              <a:lnSpc>
                <a:spcPts val="6049"/>
              </a:lnSpc>
            </a:pPr>
            <a:r>
              <a:rPr lang="en-US" sz="4321" spc="-43">
                <a:solidFill>
                  <a:srgbClr val="FFFFFF"/>
                </a:solidFill>
                <a:ea typeface="Assistant Regular"/>
              </a:rPr>
              <a:t>○ La salida debería ser: (Pepito), (Pep), (50)</a:t>
            </a:r>
          </a:p>
          <a:p>
            <a:pPr>
              <a:lnSpc>
                <a:spcPts val="6049"/>
              </a:lnSpc>
            </a:pPr>
            <a:r>
              <a:rPr lang="en-US" sz="4321" spc="-43">
                <a:solidFill>
                  <a:srgbClr val="FFFFFF"/>
                </a:solidFill>
                <a:ea typeface="Assistant Regular"/>
              </a:rPr>
              <a:t>○ La función creada utilizarlo en una consulta SQL.</a:t>
            </a:r>
          </a:p>
          <a:p>
            <a:pPr>
              <a:lnSpc>
                <a:spcPts val="6049"/>
              </a:lnSpc>
            </a:pPr>
            <a:r>
              <a:rPr lang="en-US" sz="4321" spc="-43">
                <a:solidFill>
                  <a:srgbClr val="FFFFFF"/>
                </a:solidFill>
                <a:ea typeface="Assistant Regular"/>
              </a:rPr>
              <a:t>■ Es decir podría mostrar el nombre, apellidos y la edad de los</a:t>
            </a:r>
          </a:p>
          <a:p>
            <a:pPr>
              <a:lnSpc>
                <a:spcPts val="6049"/>
              </a:lnSpc>
              <a:spcBef>
                <a:spcPct val="0"/>
              </a:spcBef>
            </a:pPr>
            <a:r>
              <a:rPr lang="en-US" sz="4321" spc="-43">
                <a:solidFill>
                  <a:srgbClr val="FFFFFF"/>
                </a:solidFill>
                <a:latin typeface="Assistant Regular"/>
              </a:rPr>
              <a:t>estudiantes.</a:t>
            </a:r>
          </a:p>
        </p:txBody>
      </p:sp>
      <p:sp>
        <p:nvSpPr>
          <p:cNvPr id="9" name="TextBox 9"/>
          <p:cNvSpPr txBox="1"/>
          <p:nvPr/>
        </p:nvSpPr>
        <p:spPr>
          <a:xfrm>
            <a:off x="1028700" y="547075"/>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a:solidFill>
                  <a:srgbClr val="FFFFFF">
                    <a:alpha val="60000"/>
                  </a:srgbClr>
                </a:solidFill>
                <a:latin typeface="HK Grotesk Bold"/>
              </a:rPr>
              <a:t>15</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sp>
        <p:nvSpPr>
          <p:cNvPr id="7" name="TextBox 7"/>
          <p:cNvSpPr txBox="1"/>
          <p:nvPr/>
        </p:nvSpPr>
        <p:spPr>
          <a:xfrm>
            <a:off x="2748635" y="1038225"/>
            <a:ext cx="11462150" cy="728950"/>
          </a:xfrm>
          <a:prstGeom prst="rect">
            <a:avLst/>
          </a:prstGeom>
        </p:spPr>
        <p:txBody>
          <a:bodyPr lIns="0" tIns="0" rIns="0" bIns="0" rtlCol="0" anchor="t">
            <a:spAutoFit/>
          </a:bodyPr>
          <a:lstStyle/>
          <a:p>
            <a:pPr algn="ctr">
              <a:lnSpc>
                <a:spcPts val="5782"/>
              </a:lnSpc>
            </a:pPr>
            <a:r>
              <a:rPr lang="en-US" sz="4900">
                <a:solidFill>
                  <a:srgbClr val="FFFFFF"/>
                </a:solidFill>
                <a:latin typeface="HK Grotesk Medium"/>
              </a:rPr>
              <a:t>Crear la siguiente VISTA:</a:t>
            </a:r>
          </a:p>
        </p:txBody>
      </p:sp>
      <p:sp>
        <p:nvSpPr>
          <p:cNvPr id="8" name="TextBox 8"/>
          <p:cNvSpPr txBox="1"/>
          <p:nvPr/>
        </p:nvSpPr>
        <p:spPr>
          <a:xfrm>
            <a:off x="2234207" y="2130321"/>
            <a:ext cx="15025093" cy="7641835"/>
          </a:xfrm>
          <a:prstGeom prst="rect">
            <a:avLst/>
          </a:prstGeom>
        </p:spPr>
        <p:txBody>
          <a:bodyPr lIns="0" tIns="0" rIns="0" bIns="0" rtlCol="0" anchor="t">
            <a:spAutoFit/>
          </a:bodyPr>
          <a:lstStyle/>
          <a:p>
            <a:pPr>
              <a:lnSpc>
                <a:spcPts val="5147"/>
              </a:lnSpc>
            </a:pPr>
            <a:r>
              <a:rPr lang="en-US" sz="3677" spc="-36">
                <a:solidFill>
                  <a:srgbClr val="FFFFFF"/>
                </a:solidFill>
                <a:ea typeface="Assistant Regular"/>
              </a:rPr>
              <a:t>○ La vista deberá llamarse ARQUITECTURA_DIA_LIBRE</a:t>
            </a:r>
          </a:p>
          <a:p>
            <a:pPr>
              <a:lnSpc>
                <a:spcPts val="5147"/>
              </a:lnSpc>
            </a:pPr>
            <a:r>
              <a:rPr lang="en-US" sz="3677" spc="-36">
                <a:solidFill>
                  <a:srgbClr val="FFFFFF"/>
                </a:solidFill>
                <a:ea typeface="Assistant Regular"/>
              </a:rPr>
              <a:t>○ El dia viernes tendrán libre los estudiantes de la carrera de</a:t>
            </a:r>
          </a:p>
          <a:p>
            <a:pPr>
              <a:lnSpc>
                <a:spcPts val="5147"/>
              </a:lnSpc>
            </a:pPr>
            <a:r>
              <a:rPr lang="en-US" sz="3677" spc="-36">
                <a:solidFill>
                  <a:srgbClr val="FFFFFF"/>
                </a:solidFill>
                <a:latin typeface="Assistant Regular"/>
              </a:rPr>
              <a:t>ARQUITECTURA debido a su aniversario</a:t>
            </a:r>
          </a:p>
          <a:p>
            <a:pPr>
              <a:lnSpc>
                <a:spcPts val="5147"/>
              </a:lnSpc>
            </a:pPr>
            <a:r>
              <a:rPr lang="en-US" sz="3677" spc="-36">
                <a:solidFill>
                  <a:srgbClr val="FFFFFF"/>
                </a:solidFill>
                <a:ea typeface="Assistant Regular"/>
              </a:rPr>
              <a:t>■ Este permiso es solo para aquellos estudiantes inscritos en el año</a:t>
            </a:r>
          </a:p>
          <a:p>
            <a:pPr>
              <a:lnSpc>
                <a:spcPts val="5147"/>
              </a:lnSpc>
            </a:pPr>
            <a:r>
              <a:rPr lang="en-US" sz="3677" spc="-36">
                <a:solidFill>
                  <a:srgbClr val="FFFFFF"/>
                </a:solidFill>
                <a:latin typeface="Assistant Regular"/>
              </a:rPr>
              <a:t>2021.</a:t>
            </a:r>
          </a:p>
          <a:p>
            <a:pPr>
              <a:lnSpc>
                <a:spcPts val="5147"/>
              </a:lnSpc>
            </a:pPr>
            <a:r>
              <a:rPr lang="en-US" sz="3677" spc="-36">
                <a:solidFill>
                  <a:srgbClr val="FFFFFF"/>
                </a:solidFill>
                <a:ea typeface="Assistant Regular"/>
              </a:rPr>
              <a:t>■ La vista deberá tener los siguientes campos.</a:t>
            </a:r>
          </a:p>
          <a:p>
            <a:pPr>
              <a:lnSpc>
                <a:spcPts val="5147"/>
              </a:lnSpc>
            </a:pPr>
            <a:r>
              <a:rPr lang="en-US" sz="3677" spc="-36">
                <a:solidFill>
                  <a:srgbClr val="FFFFFF"/>
                </a:solidFill>
                <a:latin typeface="Assistant Regular"/>
              </a:rPr>
              <a:t>1. Nombres y apellidos concatenados = FULLNAME</a:t>
            </a:r>
          </a:p>
          <a:p>
            <a:pPr>
              <a:lnSpc>
                <a:spcPts val="5147"/>
              </a:lnSpc>
            </a:pPr>
            <a:r>
              <a:rPr lang="en-US" sz="3677" spc="-36">
                <a:solidFill>
                  <a:srgbClr val="FFFFFF"/>
                </a:solidFill>
                <a:latin typeface="Assistant Regular"/>
              </a:rPr>
              <a:t>2. La edad del estudiante = EDAD</a:t>
            </a:r>
          </a:p>
          <a:p>
            <a:pPr>
              <a:lnSpc>
                <a:spcPts val="5147"/>
              </a:lnSpc>
            </a:pPr>
            <a:r>
              <a:rPr lang="en-US" sz="3677" spc="-36">
                <a:solidFill>
                  <a:srgbClr val="FFFFFF"/>
                </a:solidFill>
                <a:latin typeface="Assistant Regular"/>
              </a:rPr>
              <a:t>3. El año de inscripción = GESTION</a:t>
            </a:r>
          </a:p>
          <a:p>
            <a:pPr>
              <a:lnSpc>
                <a:spcPts val="5147"/>
              </a:lnSpc>
            </a:pPr>
            <a:r>
              <a:rPr lang="en-US" sz="3677" spc="-36">
                <a:solidFill>
                  <a:srgbClr val="FFFFFF"/>
                </a:solidFill>
                <a:latin typeface="Assistant Regular"/>
              </a:rPr>
              <a:t>4. Generar una columna de nombre DIA_LIBRE</a:t>
            </a:r>
          </a:p>
          <a:p>
            <a:pPr>
              <a:lnSpc>
                <a:spcPts val="5147"/>
              </a:lnSpc>
            </a:pPr>
            <a:r>
              <a:rPr lang="en-US" sz="3677" spc="-36">
                <a:solidFill>
                  <a:srgbClr val="FFFFFF"/>
                </a:solidFill>
                <a:latin typeface="Assistant Regular"/>
              </a:rPr>
              <a:t>a. Si tiene libre mostrar LIBRE</a:t>
            </a:r>
          </a:p>
          <a:p>
            <a:pPr>
              <a:lnSpc>
                <a:spcPts val="5147"/>
              </a:lnSpc>
              <a:spcBef>
                <a:spcPct val="0"/>
              </a:spcBef>
            </a:pPr>
            <a:r>
              <a:rPr lang="en-US" sz="3677" spc="-36">
                <a:solidFill>
                  <a:srgbClr val="FFFFFF"/>
                </a:solidFill>
                <a:latin typeface="Assistant Regular"/>
              </a:rPr>
              <a:t>b. Caso contrario mostrar NO LIBRE</a:t>
            </a:r>
          </a:p>
        </p:txBody>
      </p:sp>
      <p:sp>
        <p:nvSpPr>
          <p:cNvPr id="9" name="TextBox 9"/>
          <p:cNvSpPr txBox="1"/>
          <p:nvPr/>
        </p:nvSpPr>
        <p:spPr>
          <a:xfrm>
            <a:off x="1028700" y="547075"/>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a:solidFill>
                  <a:srgbClr val="FFFFFF">
                    <a:alpha val="60000"/>
                  </a:srgbClr>
                </a:solidFill>
                <a:latin typeface="HK Grotesk Bold"/>
              </a:rPr>
              <a:t>16</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sp>
        <p:nvSpPr>
          <p:cNvPr id="7" name="TextBox 7"/>
          <p:cNvSpPr txBox="1"/>
          <p:nvPr/>
        </p:nvSpPr>
        <p:spPr>
          <a:xfrm>
            <a:off x="449775" y="1837284"/>
            <a:ext cx="11462150" cy="728950"/>
          </a:xfrm>
          <a:prstGeom prst="rect">
            <a:avLst/>
          </a:prstGeom>
        </p:spPr>
        <p:txBody>
          <a:bodyPr lIns="0" tIns="0" rIns="0" bIns="0" rtlCol="0" anchor="t">
            <a:spAutoFit/>
          </a:bodyPr>
          <a:lstStyle/>
          <a:p>
            <a:pPr algn="ctr">
              <a:lnSpc>
                <a:spcPts val="5782"/>
              </a:lnSpc>
            </a:pPr>
            <a:r>
              <a:rPr lang="en-US" sz="4900">
                <a:solidFill>
                  <a:srgbClr val="FFFFFF"/>
                </a:solidFill>
                <a:latin typeface="HK Grotesk Medium"/>
              </a:rPr>
              <a:t>Crear la siguiente VISTA:</a:t>
            </a:r>
          </a:p>
        </p:txBody>
      </p:sp>
      <p:sp>
        <p:nvSpPr>
          <p:cNvPr id="8" name="TextBox 8"/>
          <p:cNvSpPr txBox="1"/>
          <p:nvPr/>
        </p:nvSpPr>
        <p:spPr>
          <a:xfrm>
            <a:off x="2454782" y="3217451"/>
            <a:ext cx="13378437" cy="5559695"/>
          </a:xfrm>
          <a:prstGeom prst="rect">
            <a:avLst/>
          </a:prstGeom>
        </p:spPr>
        <p:txBody>
          <a:bodyPr lIns="0" tIns="0" rIns="0" bIns="0" rtlCol="0" anchor="t">
            <a:spAutoFit/>
          </a:bodyPr>
          <a:lstStyle/>
          <a:p>
            <a:pPr>
              <a:lnSpc>
                <a:spcPts val="7506"/>
              </a:lnSpc>
            </a:pPr>
            <a:r>
              <a:rPr lang="en-US" sz="5361" spc="-53">
                <a:solidFill>
                  <a:srgbClr val="FFFFFF"/>
                </a:solidFill>
                <a:ea typeface="Assistant Regular"/>
              </a:rPr>
              <a:t>○ Agregar una tabla cualquiera al modelo de base de datos.</a:t>
            </a:r>
          </a:p>
          <a:p>
            <a:pPr>
              <a:lnSpc>
                <a:spcPts val="7506"/>
              </a:lnSpc>
            </a:pPr>
            <a:r>
              <a:rPr lang="en-US" sz="5361" spc="-53">
                <a:solidFill>
                  <a:srgbClr val="FFFFFF"/>
                </a:solidFill>
                <a:ea typeface="Assistant Regular"/>
              </a:rPr>
              <a:t>○ Después generar una vista que maneje las 4 tablas</a:t>
            </a:r>
          </a:p>
          <a:p>
            <a:pPr>
              <a:lnSpc>
                <a:spcPts val="7506"/>
              </a:lnSpc>
            </a:pPr>
            <a:r>
              <a:rPr lang="en-US" sz="5361" spc="-53">
                <a:solidFill>
                  <a:srgbClr val="FFFFFF"/>
                </a:solidFill>
                <a:ea typeface="Assistant Regular"/>
              </a:rPr>
              <a:t>■ La vista deberá llamarse PARALELO_DBA_I</a:t>
            </a:r>
          </a:p>
          <a:p>
            <a:pPr>
              <a:lnSpc>
                <a:spcPts val="7506"/>
              </a:lnSpc>
              <a:spcBef>
                <a:spcPct val="0"/>
              </a:spcBef>
            </a:pPr>
            <a:endParaRPr lang="en-US" sz="5361" spc="-53">
              <a:solidFill>
                <a:srgbClr val="FFFFFF"/>
              </a:solidFill>
              <a:ea typeface="Assistant Regular"/>
            </a:endParaRPr>
          </a:p>
        </p:txBody>
      </p:sp>
      <p:sp>
        <p:nvSpPr>
          <p:cNvPr id="9" name="TextBox 9"/>
          <p:cNvSpPr txBox="1"/>
          <p:nvPr/>
        </p:nvSpPr>
        <p:spPr>
          <a:xfrm>
            <a:off x="1028700" y="547075"/>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a:solidFill>
                  <a:srgbClr val="FFFFFF">
                    <a:alpha val="60000"/>
                  </a:srgbClr>
                </a:solidFill>
                <a:latin typeface="HK Grotesk Bold"/>
              </a:rPr>
              <a:t>17</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TextBox 2"/>
          <p:cNvSpPr txBox="1"/>
          <p:nvPr/>
        </p:nvSpPr>
        <p:spPr>
          <a:xfrm>
            <a:off x="3691557" y="4111134"/>
            <a:ext cx="11462150" cy="1618105"/>
          </a:xfrm>
          <a:prstGeom prst="rect">
            <a:avLst/>
          </a:prstGeom>
        </p:spPr>
        <p:txBody>
          <a:bodyPr lIns="0" tIns="0" rIns="0" bIns="0" rtlCol="0" anchor="t">
            <a:spAutoFit/>
          </a:bodyPr>
          <a:lstStyle/>
          <a:p>
            <a:pPr algn="ctr">
              <a:lnSpc>
                <a:spcPts val="12743"/>
              </a:lnSpc>
            </a:pPr>
            <a:r>
              <a:rPr lang="en-US" sz="10799">
                <a:solidFill>
                  <a:srgbClr val="FFFFFF"/>
                </a:solidFill>
                <a:latin typeface="HK Grotesk Medium"/>
              </a:rPr>
              <a:t>GRACIAS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5146123" y="1355511"/>
            <a:ext cx="7995755" cy="7575978"/>
          </a:xfrm>
          <a:prstGeom prst="rect">
            <a:avLst/>
          </a:prstGeom>
        </p:spPr>
      </p:pic>
      <p:pic>
        <p:nvPicPr>
          <p:cNvPr id="3" name="Picture 3"/>
          <p:cNvPicPr>
            <a:picLocks noChangeAspect="1"/>
          </p:cNvPicPr>
          <p:nvPr/>
        </p:nvPicPr>
        <p:blipFill>
          <a:blip r:embed="rId3"/>
          <a:srcRect/>
          <a:stretch>
            <a:fillRect/>
          </a:stretch>
        </p:blipFill>
        <p:spPr>
          <a:xfrm rot="-5033790">
            <a:off x="-3142758" y="5113384"/>
            <a:ext cx="7336933" cy="6529870"/>
          </a:xfrm>
          <a:prstGeom prst="rect">
            <a:avLst/>
          </a:prstGeom>
        </p:spPr>
      </p:pic>
      <p:sp>
        <p:nvSpPr>
          <p:cNvPr id="4" name="TextBox 4"/>
          <p:cNvSpPr txBox="1"/>
          <p:nvPr/>
        </p:nvSpPr>
        <p:spPr>
          <a:xfrm>
            <a:off x="1971653" y="542603"/>
            <a:ext cx="10565414" cy="2104183"/>
          </a:xfrm>
          <a:prstGeom prst="rect">
            <a:avLst/>
          </a:prstGeom>
        </p:spPr>
        <p:txBody>
          <a:bodyPr lIns="0" tIns="0" rIns="0" bIns="0" rtlCol="0" anchor="t">
            <a:spAutoFit/>
          </a:bodyPr>
          <a:lstStyle/>
          <a:p>
            <a:pPr algn="ctr">
              <a:lnSpc>
                <a:spcPts val="8345"/>
              </a:lnSpc>
            </a:pPr>
            <a:r>
              <a:rPr lang="en-US" sz="7072">
                <a:solidFill>
                  <a:srgbClr val="FFFFFF"/>
                </a:solidFill>
                <a:latin typeface="HK Grotesk Bold"/>
              </a:rPr>
              <a:t>Ventajas de una base de datos relacional:</a:t>
            </a:r>
          </a:p>
        </p:txBody>
      </p:sp>
      <p:pic>
        <p:nvPicPr>
          <p:cNvPr id="5" name="Picture 5"/>
          <p:cNvPicPr>
            <a:picLocks noChangeAspect="1"/>
          </p:cNvPicPr>
          <p:nvPr/>
        </p:nvPicPr>
        <p:blipFill>
          <a:blip r:embed="rId4"/>
          <a:srcRect/>
          <a:stretch>
            <a:fillRect/>
          </a:stretch>
        </p:blipFill>
        <p:spPr>
          <a:xfrm rot="-447366">
            <a:off x="12955621" y="-916530"/>
            <a:ext cx="4068454" cy="3890459"/>
          </a:xfrm>
          <a:prstGeom prst="rect">
            <a:avLst/>
          </a:prstGeom>
        </p:spPr>
      </p:pic>
      <p:pic>
        <p:nvPicPr>
          <p:cNvPr id="6" name="Picture 6"/>
          <p:cNvPicPr>
            <a:picLocks noChangeAspect="1"/>
          </p:cNvPicPr>
          <p:nvPr/>
        </p:nvPicPr>
        <p:blipFill>
          <a:blip r:embed="rId4"/>
          <a:srcRect/>
          <a:stretch>
            <a:fillRect/>
          </a:stretch>
        </p:blipFill>
        <p:spPr>
          <a:xfrm rot="-447366">
            <a:off x="17494525" y="9179016"/>
            <a:ext cx="4068454" cy="3890459"/>
          </a:xfrm>
          <a:prstGeom prst="rect">
            <a:avLst/>
          </a:prstGeom>
        </p:spPr>
      </p:pic>
      <p:sp>
        <p:nvSpPr>
          <p:cNvPr id="7" name="TextBox 7"/>
          <p:cNvSpPr txBox="1"/>
          <p:nvPr/>
        </p:nvSpPr>
        <p:spPr>
          <a:xfrm>
            <a:off x="1611053" y="2834557"/>
            <a:ext cx="15648247" cy="6824473"/>
          </a:xfrm>
          <a:prstGeom prst="rect">
            <a:avLst/>
          </a:prstGeom>
        </p:spPr>
        <p:txBody>
          <a:bodyPr lIns="0" tIns="0" rIns="0" bIns="0" rtlCol="0" anchor="t">
            <a:spAutoFit/>
          </a:bodyPr>
          <a:lstStyle/>
          <a:p>
            <a:pPr>
              <a:lnSpc>
                <a:spcPts val="6047"/>
              </a:lnSpc>
            </a:pPr>
            <a:r>
              <a:rPr lang="en-US" sz="4319" spc="-43">
                <a:solidFill>
                  <a:srgbClr val="FFFFFF"/>
                </a:solidFill>
                <a:latin typeface="Assistant Regular Bold"/>
              </a:rPr>
              <a:t>Facilidad de uso: </a:t>
            </a:r>
            <a:r>
              <a:rPr lang="en-US" sz="4319" spc="-43">
                <a:solidFill>
                  <a:srgbClr val="FFFFFF"/>
                </a:solidFill>
                <a:latin typeface="Assistant Regular"/>
              </a:rPr>
              <a:t>el modelo relacional es intuitivo y fácil de entender, lo que hace que sea fácil diseñar y utilizar una base de datos relacional.</a:t>
            </a:r>
          </a:p>
          <a:p>
            <a:pPr>
              <a:lnSpc>
                <a:spcPts val="6047"/>
              </a:lnSpc>
            </a:pPr>
            <a:r>
              <a:rPr lang="en-US" sz="4319" spc="-43">
                <a:solidFill>
                  <a:srgbClr val="FFFFFF"/>
                </a:solidFill>
                <a:latin typeface="Assistant Regular Bold"/>
              </a:rPr>
              <a:t>Escalabilidad:</a:t>
            </a:r>
            <a:r>
              <a:rPr lang="en-US" sz="4319" spc="-43">
                <a:solidFill>
                  <a:srgbClr val="FFFFFF"/>
                </a:solidFill>
                <a:latin typeface="Assistant Regular"/>
              </a:rPr>
              <a:t> las bases de datos relacionales pueden crecer a medida que se agregan más datos y usuarios sin comprometer el rendimiento.</a:t>
            </a:r>
          </a:p>
          <a:p>
            <a:pPr>
              <a:lnSpc>
                <a:spcPts val="6047"/>
              </a:lnSpc>
            </a:pPr>
            <a:r>
              <a:rPr lang="en-US" sz="4319" spc="-43">
                <a:solidFill>
                  <a:srgbClr val="FFFFFF"/>
                </a:solidFill>
                <a:latin typeface="Assistant Regular Bold"/>
              </a:rPr>
              <a:t>Seguridad:</a:t>
            </a:r>
            <a:r>
              <a:rPr lang="en-US" sz="4319" spc="-43">
                <a:solidFill>
                  <a:srgbClr val="FFFFFF"/>
                </a:solidFill>
                <a:latin typeface="Assistant Regular"/>
              </a:rPr>
              <a:t> las bases de datos relacionales ofrecen un alto nivel de seguridad y control de acceso, lo que ayuda a proteger los datos de accesos no autorizados.</a:t>
            </a:r>
          </a:p>
          <a:p>
            <a:pPr>
              <a:lnSpc>
                <a:spcPts val="6047"/>
              </a:lnSpc>
              <a:spcBef>
                <a:spcPct val="0"/>
              </a:spcBef>
            </a:pPr>
            <a:endParaRPr lang="en-US" sz="4319" spc="-43">
              <a:solidFill>
                <a:srgbClr val="FFFFFF"/>
              </a:solidFill>
              <a:latin typeface="Assistant Regul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2022061" y="8242530"/>
            <a:ext cx="4315504" cy="4088940"/>
          </a:xfrm>
          <a:prstGeom prst="rect">
            <a:avLst/>
          </a:prstGeom>
        </p:spPr>
      </p:pic>
      <p:sp>
        <p:nvSpPr>
          <p:cNvPr id="3" name="TextBox 3"/>
          <p:cNvSpPr txBox="1"/>
          <p:nvPr/>
        </p:nvSpPr>
        <p:spPr>
          <a:xfrm>
            <a:off x="1028700" y="922957"/>
            <a:ext cx="16496447" cy="2104183"/>
          </a:xfrm>
          <a:prstGeom prst="rect">
            <a:avLst/>
          </a:prstGeom>
        </p:spPr>
        <p:txBody>
          <a:bodyPr lIns="0" tIns="0" rIns="0" bIns="0" rtlCol="0" anchor="t">
            <a:spAutoFit/>
          </a:bodyPr>
          <a:lstStyle/>
          <a:p>
            <a:pPr algn="ctr">
              <a:lnSpc>
                <a:spcPts val="8345"/>
              </a:lnSpc>
            </a:pPr>
            <a:r>
              <a:rPr lang="en-US" sz="7072">
                <a:solidFill>
                  <a:srgbClr val="000000"/>
                </a:solidFill>
                <a:latin typeface="HK Grotesk Bold"/>
              </a:rPr>
              <a:t>¿A que se refiere cuando se habla de bases de datos no relacionales?</a:t>
            </a:r>
          </a:p>
        </p:txBody>
      </p:sp>
      <p:pic>
        <p:nvPicPr>
          <p:cNvPr id="4" name="Picture 4"/>
          <p:cNvPicPr>
            <a:picLocks noChangeAspect="1"/>
          </p:cNvPicPr>
          <p:nvPr/>
        </p:nvPicPr>
        <p:blipFill>
          <a:blip r:embed="rId3"/>
          <a:srcRect/>
          <a:stretch>
            <a:fillRect/>
          </a:stretch>
        </p:blipFill>
        <p:spPr>
          <a:xfrm rot="313119">
            <a:off x="15158388" y="-1579634"/>
            <a:ext cx="5214256" cy="4986132"/>
          </a:xfrm>
          <a:prstGeom prst="rect">
            <a:avLst/>
          </a:prstGeom>
        </p:spPr>
      </p:pic>
      <p:pic>
        <p:nvPicPr>
          <p:cNvPr id="5" name="Picture 5"/>
          <p:cNvPicPr>
            <a:picLocks noChangeAspect="1"/>
          </p:cNvPicPr>
          <p:nvPr/>
        </p:nvPicPr>
        <p:blipFill>
          <a:blip r:embed="rId4"/>
          <a:srcRect/>
          <a:stretch>
            <a:fillRect/>
          </a:stretch>
        </p:blipFill>
        <p:spPr>
          <a:xfrm>
            <a:off x="2029107" y="3528479"/>
            <a:ext cx="6091582" cy="5729821"/>
          </a:xfrm>
          <a:prstGeom prst="rect">
            <a:avLst/>
          </a:prstGeom>
        </p:spPr>
      </p:pic>
      <p:sp>
        <p:nvSpPr>
          <p:cNvPr id="6" name="TextBox 6"/>
          <p:cNvSpPr txBox="1"/>
          <p:nvPr/>
        </p:nvSpPr>
        <p:spPr>
          <a:xfrm>
            <a:off x="9276924" y="3176602"/>
            <a:ext cx="7475256" cy="6834988"/>
          </a:xfrm>
          <a:prstGeom prst="rect">
            <a:avLst/>
          </a:prstGeom>
        </p:spPr>
        <p:txBody>
          <a:bodyPr lIns="0" tIns="0" rIns="0" bIns="0" rtlCol="0" anchor="t">
            <a:spAutoFit/>
          </a:bodyPr>
          <a:lstStyle/>
          <a:p>
            <a:pPr>
              <a:lnSpc>
                <a:spcPts val="5468"/>
              </a:lnSpc>
            </a:pPr>
            <a:r>
              <a:rPr lang="en-US" sz="3905" spc="-39">
                <a:solidFill>
                  <a:srgbClr val="000000"/>
                </a:solidFill>
                <a:latin typeface="Assistant Regular"/>
              </a:rPr>
              <a:t>Las bases de datos no relacionales pueden almacenar datos en varios formatos, incluyendo documentos, gráficos, etc. Además, las bases de datos no relacionales pueden manejar grandes cantidades de datos como los datos de redes sociales y los datos generados por dispositivos de Internet de las cosas.</a:t>
            </a:r>
          </a:p>
          <a:p>
            <a:pPr algn="ctr">
              <a:lnSpc>
                <a:spcPts val="5468"/>
              </a:lnSpc>
              <a:spcBef>
                <a:spcPct val="0"/>
              </a:spcBef>
            </a:pPr>
            <a:endParaRPr lang="en-US" sz="3905" spc="-39">
              <a:solidFill>
                <a:srgbClr val="000000"/>
              </a:solidFill>
              <a:latin typeface="Assistant Regular"/>
            </a:endParaRPr>
          </a:p>
        </p:txBody>
      </p:sp>
      <p:sp>
        <p:nvSpPr>
          <p:cNvPr id="7" name="TextBox 7"/>
          <p:cNvSpPr txBox="1"/>
          <p:nvPr/>
        </p:nvSpPr>
        <p:spPr>
          <a:xfrm>
            <a:off x="895256" y="913432"/>
            <a:ext cx="1133851" cy="1034067"/>
          </a:xfrm>
          <a:prstGeom prst="rect">
            <a:avLst/>
          </a:prstGeom>
        </p:spPr>
        <p:txBody>
          <a:bodyPr lIns="0" tIns="0" rIns="0" bIns="0" rtlCol="0" anchor="t">
            <a:spAutoFit/>
          </a:bodyPr>
          <a:lstStyle/>
          <a:p>
            <a:pPr marL="0" lvl="0" indent="0">
              <a:lnSpc>
                <a:spcPts val="8115"/>
              </a:lnSpc>
              <a:spcBef>
                <a:spcPct val="0"/>
              </a:spcBef>
            </a:pPr>
            <a:r>
              <a:rPr lang="en-US" sz="6877">
                <a:solidFill>
                  <a:srgbClr val="000000"/>
                </a:solidFill>
                <a:latin typeface="HK Grotesk Bold"/>
              </a:rPr>
              <a:t>02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5238549" y="7531796"/>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3667511" y="-2216185"/>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5105076" y="5776379"/>
            <a:ext cx="7824542" cy="6963843"/>
          </a:xfrm>
          <a:prstGeom prst="rect">
            <a:avLst/>
          </a:prstGeom>
        </p:spPr>
      </p:pic>
      <p:pic>
        <p:nvPicPr>
          <p:cNvPr id="5" name="Picture 5"/>
          <p:cNvPicPr>
            <a:picLocks noChangeAspect="1"/>
          </p:cNvPicPr>
          <p:nvPr/>
        </p:nvPicPr>
        <p:blipFill>
          <a:blip r:embed="rId3"/>
          <a:srcRect/>
          <a:stretch>
            <a:fillRect/>
          </a:stretch>
        </p:blipFill>
        <p:spPr>
          <a:xfrm rot="6959566">
            <a:off x="-761750" y="523555"/>
            <a:ext cx="2895099" cy="2768439"/>
          </a:xfrm>
          <a:prstGeom prst="rect">
            <a:avLst/>
          </a:prstGeom>
        </p:spPr>
      </p:pic>
      <p:sp>
        <p:nvSpPr>
          <p:cNvPr id="6" name="TextBox 6"/>
          <p:cNvSpPr txBox="1"/>
          <p:nvPr/>
        </p:nvSpPr>
        <p:spPr>
          <a:xfrm>
            <a:off x="2564405" y="860445"/>
            <a:ext cx="10654772" cy="2104183"/>
          </a:xfrm>
          <a:prstGeom prst="rect">
            <a:avLst/>
          </a:prstGeom>
        </p:spPr>
        <p:txBody>
          <a:bodyPr lIns="0" tIns="0" rIns="0" bIns="0" rtlCol="0" anchor="t">
            <a:spAutoFit/>
          </a:bodyPr>
          <a:lstStyle/>
          <a:p>
            <a:pPr>
              <a:lnSpc>
                <a:spcPts val="8345"/>
              </a:lnSpc>
            </a:pPr>
            <a:r>
              <a:rPr lang="en-US" sz="7072">
                <a:solidFill>
                  <a:srgbClr val="731F7D"/>
                </a:solidFill>
                <a:latin typeface="HK Grotesk Bold"/>
              </a:rPr>
              <a:t>Ventajas de una base de datos no relacional:</a:t>
            </a:r>
          </a:p>
        </p:txBody>
      </p:sp>
      <p:sp>
        <p:nvSpPr>
          <p:cNvPr id="7" name="TextBox 7"/>
          <p:cNvSpPr txBox="1"/>
          <p:nvPr/>
        </p:nvSpPr>
        <p:spPr>
          <a:xfrm>
            <a:off x="1166181" y="3183435"/>
            <a:ext cx="16093119" cy="7745224"/>
          </a:xfrm>
          <a:prstGeom prst="rect">
            <a:avLst/>
          </a:prstGeom>
        </p:spPr>
        <p:txBody>
          <a:bodyPr lIns="0" tIns="0" rIns="0" bIns="0" rtlCol="0" anchor="t">
            <a:spAutoFit/>
          </a:bodyPr>
          <a:lstStyle/>
          <a:p>
            <a:pPr>
              <a:lnSpc>
                <a:spcPts val="5172"/>
              </a:lnSpc>
            </a:pPr>
            <a:r>
              <a:rPr lang="en-US" sz="3694" spc="-36">
                <a:solidFill>
                  <a:srgbClr val="000000"/>
                </a:solidFill>
                <a:latin typeface="Assistant Regular Bold"/>
              </a:rPr>
              <a:t>Velocidad:</a:t>
            </a:r>
            <a:r>
              <a:rPr lang="en-US" sz="3694" spc="-36">
                <a:solidFill>
                  <a:srgbClr val="000000"/>
                </a:solidFill>
                <a:latin typeface="Assistant Regular"/>
              </a:rPr>
              <a:t> Están diseñadas para manejar grandes cantidades de datos en tiempo real, lo que las hace ideales para aplicaciones de alto rendimiento como el procesamiento de transacciones financieras o el análisis de datos en tiempo real.</a:t>
            </a:r>
          </a:p>
          <a:p>
            <a:pPr>
              <a:lnSpc>
                <a:spcPts val="5172"/>
              </a:lnSpc>
            </a:pPr>
            <a:endParaRPr lang="en-US" sz="3694" spc="-36">
              <a:solidFill>
                <a:srgbClr val="000000"/>
              </a:solidFill>
              <a:latin typeface="Assistant Regular"/>
            </a:endParaRPr>
          </a:p>
          <a:p>
            <a:pPr>
              <a:lnSpc>
                <a:spcPts val="5172"/>
              </a:lnSpc>
            </a:pPr>
            <a:r>
              <a:rPr lang="en-US" sz="3694" spc="-36">
                <a:solidFill>
                  <a:srgbClr val="000000"/>
                </a:solidFill>
                <a:latin typeface="Assistant Regular Bold"/>
              </a:rPr>
              <a:t>Escalabilidad horizontal:</a:t>
            </a:r>
            <a:r>
              <a:rPr lang="en-US" sz="3694" spc="-36">
                <a:solidFill>
                  <a:srgbClr val="000000"/>
                </a:solidFill>
                <a:latin typeface="Assistant Regular"/>
              </a:rPr>
              <a:t> Pueden escalar horizontalmente agregando más servidores y distribuyendo la carga de trabajo entre ellos, lo que las hace ideales para aplicaciones de alta disponibilidad y rendimiento.</a:t>
            </a:r>
          </a:p>
          <a:p>
            <a:pPr>
              <a:lnSpc>
                <a:spcPts val="5172"/>
              </a:lnSpc>
            </a:pPr>
            <a:endParaRPr lang="en-US" sz="3694" spc="-36">
              <a:solidFill>
                <a:srgbClr val="000000"/>
              </a:solidFill>
              <a:latin typeface="Assistant Regular"/>
            </a:endParaRPr>
          </a:p>
          <a:p>
            <a:pPr>
              <a:lnSpc>
                <a:spcPts val="5172"/>
              </a:lnSpc>
            </a:pPr>
            <a:r>
              <a:rPr lang="en-US" sz="3694" spc="-36">
                <a:solidFill>
                  <a:srgbClr val="000000"/>
                </a:solidFill>
                <a:latin typeface="Assistant Regular Bold"/>
              </a:rPr>
              <a:t>Flexibilidad de datos: </a:t>
            </a:r>
            <a:r>
              <a:rPr lang="en-US" sz="3694" spc="-36">
                <a:solidFill>
                  <a:srgbClr val="000000"/>
                </a:solidFill>
                <a:latin typeface="Assistant Regular"/>
              </a:rPr>
              <a:t>Permiten almacenar datos de diferentes formatos y tamaños sin necesidad de establecer una estructura fija para ellos.</a:t>
            </a:r>
          </a:p>
          <a:p>
            <a:pPr>
              <a:lnSpc>
                <a:spcPts val="5172"/>
              </a:lnSpc>
            </a:pPr>
            <a:endParaRPr lang="en-US" sz="3694" spc="-36">
              <a:solidFill>
                <a:srgbClr val="000000"/>
              </a:solidFill>
              <a:latin typeface="Assistant Regular"/>
            </a:endParaRPr>
          </a:p>
          <a:p>
            <a:pPr>
              <a:lnSpc>
                <a:spcPts val="5172"/>
              </a:lnSpc>
              <a:spcBef>
                <a:spcPct val="0"/>
              </a:spcBef>
            </a:pPr>
            <a:endParaRPr lang="en-US" sz="3694" spc="-36">
              <a:solidFill>
                <a:srgbClr val="000000"/>
              </a:solidFill>
              <a:latin typeface="Assistant Regul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6819900" cy="10287000"/>
            <a:chOff x="0" y="0"/>
            <a:chExt cx="9093200" cy="13716000"/>
          </a:xfrm>
        </p:grpSpPr>
        <p:pic>
          <p:nvPicPr>
            <p:cNvPr id="3" name="Picture 3"/>
            <p:cNvPicPr>
              <a:picLocks noChangeAspect="1"/>
            </p:cNvPicPr>
            <p:nvPr/>
          </p:nvPicPr>
          <p:blipFill>
            <a:blip r:embed="rId2"/>
            <a:srcRect t="4991" b="4991"/>
            <a:stretch>
              <a:fillRect/>
            </a:stretch>
          </p:blipFill>
          <p:spPr>
            <a:xfrm>
              <a:off x="0" y="0"/>
              <a:ext cx="9093200" cy="6858000"/>
            </a:xfrm>
            <a:prstGeom prst="rect">
              <a:avLst/>
            </a:prstGeom>
          </p:spPr>
        </p:pic>
        <p:pic>
          <p:nvPicPr>
            <p:cNvPr id="4" name="Picture 4"/>
            <p:cNvPicPr>
              <a:picLocks noChangeAspect="1"/>
            </p:cNvPicPr>
            <p:nvPr/>
          </p:nvPicPr>
          <p:blipFill>
            <a:blip r:embed="rId3"/>
            <a:srcRect t="10668" b="10668"/>
            <a:stretch>
              <a:fillRect/>
            </a:stretch>
          </p:blipFill>
          <p:spPr>
            <a:xfrm>
              <a:off x="0" y="6858000"/>
              <a:ext cx="9093200" cy="6858000"/>
            </a:xfrm>
            <a:prstGeom prst="rect">
              <a:avLst/>
            </a:prstGeom>
          </p:spPr>
        </p:pic>
      </p:grpSp>
      <p:sp>
        <p:nvSpPr>
          <p:cNvPr id="5" name="TextBox 5"/>
          <p:cNvSpPr txBox="1"/>
          <p:nvPr/>
        </p:nvSpPr>
        <p:spPr>
          <a:xfrm>
            <a:off x="8371604" y="817649"/>
            <a:ext cx="9750230" cy="2740768"/>
          </a:xfrm>
          <a:prstGeom prst="rect">
            <a:avLst/>
          </a:prstGeom>
        </p:spPr>
        <p:txBody>
          <a:bodyPr lIns="0" tIns="0" rIns="0" bIns="0" rtlCol="0" anchor="t">
            <a:spAutoFit/>
          </a:bodyPr>
          <a:lstStyle/>
          <a:p>
            <a:pPr>
              <a:lnSpc>
                <a:spcPts val="10858"/>
              </a:lnSpc>
            </a:pPr>
            <a:r>
              <a:rPr lang="en-US" sz="9202">
                <a:solidFill>
                  <a:srgbClr val="FFFFFF"/>
                </a:solidFill>
                <a:latin typeface="HK Grotesk Bold"/>
              </a:rPr>
              <a:t>¿Qué es MySQL y MariaDB?. </a:t>
            </a:r>
          </a:p>
        </p:txBody>
      </p:sp>
      <p:sp>
        <p:nvSpPr>
          <p:cNvPr id="6" name="TextBox 6"/>
          <p:cNvSpPr txBox="1"/>
          <p:nvPr/>
        </p:nvSpPr>
        <p:spPr>
          <a:xfrm>
            <a:off x="7562922" y="6238507"/>
            <a:ext cx="10558912" cy="3551888"/>
          </a:xfrm>
          <a:prstGeom prst="rect">
            <a:avLst/>
          </a:prstGeom>
        </p:spPr>
        <p:txBody>
          <a:bodyPr lIns="0" tIns="0" rIns="0" bIns="0" rtlCol="0" anchor="t">
            <a:spAutoFit/>
          </a:bodyPr>
          <a:lstStyle/>
          <a:p>
            <a:pPr>
              <a:lnSpc>
                <a:spcPts val="7197"/>
              </a:lnSpc>
              <a:spcBef>
                <a:spcPct val="0"/>
              </a:spcBef>
            </a:pPr>
            <a:r>
              <a:rPr lang="en-US" sz="5140" spc="-51" dirty="0">
                <a:solidFill>
                  <a:srgbClr val="FFFFFF"/>
                </a:solidFill>
                <a:latin typeface="Assistant Regular"/>
              </a:rPr>
              <a:t>MariaDB es un </a:t>
            </a:r>
            <a:r>
              <a:rPr lang="en-US" sz="5140" spc="-51" dirty="0" err="1">
                <a:solidFill>
                  <a:srgbClr val="FFFFFF"/>
                </a:solidFill>
                <a:latin typeface="Assistant Regular"/>
              </a:rPr>
              <a:t>sistema</a:t>
            </a:r>
            <a:r>
              <a:rPr lang="en-US" sz="5140" spc="-51" dirty="0">
                <a:solidFill>
                  <a:srgbClr val="FFFFFF"/>
                </a:solidFill>
                <a:latin typeface="Assistant Regular"/>
              </a:rPr>
              <a:t> de </a:t>
            </a:r>
            <a:r>
              <a:rPr lang="en-US" sz="5140" spc="-51" dirty="0" err="1">
                <a:solidFill>
                  <a:srgbClr val="FFFFFF"/>
                </a:solidFill>
                <a:latin typeface="Assistant Regular"/>
              </a:rPr>
              <a:t>gestión</a:t>
            </a:r>
            <a:r>
              <a:rPr lang="en-US" sz="5140" spc="-51" dirty="0">
                <a:solidFill>
                  <a:srgbClr val="FFFFFF"/>
                </a:solidFill>
                <a:latin typeface="Assistant Regular"/>
              </a:rPr>
              <a:t> de bases de </a:t>
            </a:r>
            <a:r>
              <a:rPr lang="en-US" sz="5140" spc="-51" dirty="0" err="1">
                <a:solidFill>
                  <a:srgbClr val="FFFFFF"/>
                </a:solidFill>
                <a:latin typeface="Assistant Regular"/>
              </a:rPr>
              <a:t>datos</a:t>
            </a:r>
            <a:r>
              <a:rPr lang="en-US" sz="5140" spc="-51" dirty="0">
                <a:solidFill>
                  <a:srgbClr val="FFFFFF"/>
                </a:solidFill>
                <a:latin typeface="Assistant Regular"/>
              </a:rPr>
              <a:t> </a:t>
            </a:r>
            <a:r>
              <a:rPr lang="en-US" sz="5140" spc="-51" dirty="0" err="1">
                <a:solidFill>
                  <a:srgbClr val="FFFFFF"/>
                </a:solidFill>
                <a:latin typeface="Assistant Regular"/>
              </a:rPr>
              <a:t>derivado</a:t>
            </a:r>
            <a:r>
              <a:rPr lang="en-US" sz="5140" spc="-51" dirty="0">
                <a:solidFill>
                  <a:srgbClr val="FFFFFF"/>
                </a:solidFill>
                <a:latin typeface="Assistant Regular"/>
              </a:rPr>
              <a:t> de MySQL con </a:t>
            </a:r>
            <a:r>
              <a:rPr lang="en-US" sz="5140" spc="-51" dirty="0" err="1">
                <a:solidFill>
                  <a:srgbClr val="FFFFFF"/>
                </a:solidFill>
                <a:latin typeface="Assistant Regular"/>
              </a:rPr>
              <a:t>licencia</a:t>
            </a:r>
            <a:r>
              <a:rPr lang="en-US" sz="5140" spc="-51" dirty="0">
                <a:solidFill>
                  <a:srgbClr val="FFFFFF"/>
                </a:solidFill>
                <a:latin typeface="Assistant Regular"/>
              </a:rPr>
              <a:t> GPL. Es </a:t>
            </a:r>
            <a:r>
              <a:rPr lang="en-US" sz="5140" spc="-51" dirty="0" err="1">
                <a:solidFill>
                  <a:srgbClr val="FFFFFF"/>
                </a:solidFill>
                <a:latin typeface="Assistant Regular"/>
              </a:rPr>
              <a:t>desarrollado</a:t>
            </a:r>
            <a:r>
              <a:rPr lang="en-US" sz="5140" spc="-51" dirty="0">
                <a:solidFill>
                  <a:srgbClr val="FFFFFF"/>
                </a:solidFill>
                <a:latin typeface="Assistant Regular"/>
              </a:rPr>
              <a:t> por Michael </a:t>
            </a:r>
            <a:r>
              <a:rPr lang="en-US" sz="5140" spc="-51" dirty="0" err="1">
                <a:solidFill>
                  <a:srgbClr val="FFFFFF"/>
                </a:solidFill>
                <a:latin typeface="Assistant Regular"/>
              </a:rPr>
              <a:t>Widenius</a:t>
            </a:r>
            <a:r>
              <a:rPr lang="en-US" sz="5140" spc="-51" dirty="0">
                <a:solidFill>
                  <a:srgbClr val="FFFFFF"/>
                </a:solidFill>
                <a:latin typeface="Assistant Regular"/>
              </a:rPr>
              <a:t> —</a:t>
            </a:r>
            <a:r>
              <a:rPr lang="en-US" sz="5140" spc="-51" dirty="0" err="1">
                <a:solidFill>
                  <a:srgbClr val="FFFFFF"/>
                </a:solidFill>
                <a:latin typeface="Assistant Regular"/>
              </a:rPr>
              <a:t>fundador</a:t>
            </a:r>
            <a:r>
              <a:rPr lang="en-US" sz="5140" spc="-51" dirty="0">
                <a:solidFill>
                  <a:srgbClr val="FFFFFF"/>
                </a:solidFill>
                <a:latin typeface="Assistant Regular"/>
              </a:rPr>
              <a:t> de MySQL</a:t>
            </a:r>
          </a:p>
        </p:txBody>
      </p:sp>
      <p:sp>
        <p:nvSpPr>
          <p:cNvPr id="7" name="TextBox 7"/>
          <p:cNvSpPr txBox="1"/>
          <p:nvPr/>
        </p:nvSpPr>
        <p:spPr>
          <a:xfrm>
            <a:off x="7237753" y="1028700"/>
            <a:ext cx="1133851" cy="1034067"/>
          </a:xfrm>
          <a:prstGeom prst="rect">
            <a:avLst/>
          </a:prstGeom>
        </p:spPr>
        <p:txBody>
          <a:bodyPr lIns="0" tIns="0" rIns="0" bIns="0" rtlCol="0" anchor="t">
            <a:spAutoFit/>
          </a:bodyPr>
          <a:lstStyle/>
          <a:p>
            <a:pPr marL="0" lvl="0" indent="0">
              <a:lnSpc>
                <a:spcPts val="8115"/>
              </a:lnSpc>
              <a:spcBef>
                <a:spcPct val="0"/>
              </a:spcBef>
            </a:pPr>
            <a:r>
              <a:rPr lang="en-US" sz="6877">
                <a:solidFill>
                  <a:srgbClr val="FFFFFF"/>
                </a:solidFill>
                <a:latin typeface="HK Grotesk Bold"/>
              </a:rPr>
              <a:t>03</a:t>
            </a:r>
          </a:p>
        </p:txBody>
      </p:sp>
      <p:sp>
        <p:nvSpPr>
          <p:cNvPr id="8" name="TextBox 8"/>
          <p:cNvSpPr txBox="1"/>
          <p:nvPr/>
        </p:nvSpPr>
        <p:spPr>
          <a:xfrm>
            <a:off x="7562922" y="4019322"/>
            <a:ext cx="9009941" cy="1789336"/>
          </a:xfrm>
          <a:prstGeom prst="rect">
            <a:avLst/>
          </a:prstGeom>
        </p:spPr>
        <p:txBody>
          <a:bodyPr lIns="0" tIns="0" rIns="0" bIns="0" rtlCol="0" anchor="t">
            <a:spAutoFit/>
          </a:bodyPr>
          <a:lstStyle/>
          <a:p>
            <a:pPr>
              <a:lnSpc>
                <a:spcPts val="7197"/>
              </a:lnSpc>
              <a:spcBef>
                <a:spcPct val="0"/>
              </a:spcBef>
            </a:pPr>
            <a:r>
              <a:rPr lang="en-US" sz="5140" spc="-51" dirty="0">
                <a:solidFill>
                  <a:schemeClr val="bg1"/>
                </a:solidFill>
                <a:latin typeface="Assistant Regular"/>
              </a:rPr>
              <a:t>MySQL es un Sistema de gestion de base de </a:t>
            </a:r>
            <a:r>
              <a:rPr lang="en-US" sz="5140" spc="-51" dirty="0" err="1">
                <a:solidFill>
                  <a:schemeClr val="bg1"/>
                </a:solidFill>
                <a:latin typeface="Assistant Regular"/>
              </a:rPr>
              <a:t>datos</a:t>
            </a:r>
            <a:r>
              <a:rPr lang="en-US" sz="5140" spc="-51" dirty="0">
                <a:solidFill>
                  <a:schemeClr val="bg1"/>
                </a:solidFill>
                <a:latin typeface="Assistant Regular"/>
              </a:rPr>
              <a:t> </a:t>
            </a:r>
            <a:r>
              <a:rPr lang="en-US" sz="5140" spc="-51" dirty="0" err="1">
                <a:solidFill>
                  <a:schemeClr val="bg1"/>
                </a:solidFill>
                <a:latin typeface="Assistant Regular"/>
              </a:rPr>
              <a:t>relacional</a:t>
            </a:r>
            <a:endParaRPr lang="en-US" sz="5140" spc="-51" dirty="0">
              <a:solidFill>
                <a:schemeClr val="bg1"/>
              </a:solidFill>
              <a:latin typeface="Assistant Regul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sp>
        <p:nvSpPr>
          <p:cNvPr id="2" name="TextBox 2"/>
          <p:cNvSpPr txBox="1"/>
          <p:nvPr/>
        </p:nvSpPr>
        <p:spPr>
          <a:xfrm>
            <a:off x="1327074" y="742462"/>
            <a:ext cx="8799648" cy="1979374"/>
          </a:xfrm>
          <a:prstGeom prst="rect">
            <a:avLst/>
          </a:prstGeom>
        </p:spPr>
        <p:txBody>
          <a:bodyPr lIns="0" tIns="0" rIns="0" bIns="0" rtlCol="0" anchor="t">
            <a:spAutoFit/>
          </a:bodyPr>
          <a:lstStyle/>
          <a:p>
            <a:pPr>
              <a:lnSpc>
                <a:spcPts val="7847"/>
              </a:lnSpc>
            </a:pPr>
            <a:r>
              <a:rPr lang="en-US" sz="6650">
                <a:solidFill>
                  <a:srgbClr val="FFFFFF"/>
                </a:solidFill>
                <a:latin typeface="HK Grotesk Bold"/>
              </a:rPr>
              <a:t>¿Qué son las funciones de agregación?</a:t>
            </a:r>
          </a:p>
        </p:txBody>
      </p:sp>
      <p:sp>
        <p:nvSpPr>
          <p:cNvPr id="3" name="TextBox 3"/>
          <p:cNvSpPr txBox="1"/>
          <p:nvPr/>
        </p:nvSpPr>
        <p:spPr>
          <a:xfrm>
            <a:off x="875371" y="2852716"/>
            <a:ext cx="8952977" cy="3781966"/>
          </a:xfrm>
          <a:prstGeom prst="rect">
            <a:avLst/>
          </a:prstGeom>
        </p:spPr>
        <p:txBody>
          <a:bodyPr lIns="0" tIns="0" rIns="0" bIns="0" rtlCol="0" anchor="t">
            <a:spAutoFit/>
          </a:bodyPr>
          <a:lstStyle/>
          <a:p>
            <a:pPr>
              <a:lnSpc>
                <a:spcPts val="5026"/>
              </a:lnSpc>
            </a:pPr>
            <a:r>
              <a:rPr lang="en-US" sz="3590" spc="-35">
                <a:solidFill>
                  <a:srgbClr val="FFFFFF"/>
                </a:solidFill>
                <a:latin typeface="Assistant Regular"/>
              </a:rPr>
              <a:t>Las funciones de agregación en SQL nos permiten efectuar operaciones sobre un conjunto de resultados, pero devolviendo un único valor agregado para todos ellos. Es decir, nos permiten obtener medias, máximos, etc... </a:t>
            </a:r>
          </a:p>
          <a:p>
            <a:pPr>
              <a:lnSpc>
                <a:spcPts val="5026"/>
              </a:lnSpc>
            </a:pPr>
            <a:endParaRPr lang="en-US" sz="3590" spc="-35">
              <a:solidFill>
                <a:srgbClr val="FFFFFF"/>
              </a:solidFill>
              <a:latin typeface="Assistant Regular"/>
            </a:endParaRPr>
          </a:p>
        </p:txBody>
      </p:sp>
      <p:pic>
        <p:nvPicPr>
          <p:cNvPr id="4" name="Picture 4"/>
          <p:cNvPicPr>
            <a:picLocks noChangeAspect="1"/>
          </p:cNvPicPr>
          <p:nvPr/>
        </p:nvPicPr>
        <p:blipFill>
          <a:blip r:embed="rId2"/>
          <a:srcRect l="23465" r="23465"/>
          <a:stretch>
            <a:fillRect/>
          </a:stretch>
        </p:blipFill>
        <p:spPr>
          <a:xfrm>
            <a:off x="10099078" y="0"/>
            <a:ext cx="8188922" cy="10287000"/>
          </a:xfrm>
          <a:prstGeom prst="rect">
            <a:avLst/>
          </a:prstGeom>
        </p:spPr>
      </p:pic>
      <p:sp>
        <p:nvSpPr>
          <p:cNvPr id="5" name="TextBox 5"/>
          <p:cNvSpPr txBox="1"/>
          <p:nvPr/>
        </p:nvSpPr>
        <p:spPr>
          <a:xfrm>
            <a:off x="620809" y="6056496"/>
            <a:ext cx="10799861" cy="5294695"/>
          </a:xfrm>
          <a:prstGeom prst="rect">
            <a:avLst/>
          </a:prstGeom>
        </p:spPr>
        <p:txBody>
          <a:bodyPr lIns="0" tIns="0" rIns="0" bIns="0" rtlCol="0" anchor="t">
            <a:spAutoFit/>
          </a:bodyPr>
          <a:lstStyle/>
          <a:p>
            <a:pPr>
              <a:lnSpc>
                <a:spcPts val="4432"/>
              </a:lnSpc>
            </a:pPr>
            <a:r>
              <a:rPr lang="en-US" sz="3166" spc="-31">
                <a:solidFill>
                  <a:srgbClr val="FFFFFF"/>
                </a:solidFill>
                <a:latin typeface="Assistant Regular"/>
              </a:rPr>
              <a:t>Los mas usados son:</a:t>
            </a:r>
          </a:p>
          <a:p>
            <a:pPr>
              <a:lnSpc>
                <a:spcPts val="4432"/>
              </a:lnSpc>
            </a:pPr>
            <a:r>
              <a:rPr lang="en-US" sz="3166" spc="-31">
                <a:solidFill>
                  <a:srgbClr val="FFFFFF"/>
                </a:solidFill>
                <a:latin typeface="Assistant Regular"/>
              </a:rPr>
              <a:t> COUNT: devuelve el número de filas en una tabla o el número de valores distintos</a:t>
            </a:r>
          </a:p>
          <a:p>
            <a:pPr>
              <a:lnSpc>
                <a:spcPts val="4432"/>
              </a:lnSpc>
            </a:pPr>
            <a:r>
              <a:rPr lang="en-US" sz="3166" spc="-31">
                <a:solidFill>
                  <a:srgbClr val="FFFFFF"/>
                </a:solidFill>
                <a:latin typeface="Assistant Regular"/>
              </a:rPr>
              <a:t>SUM: devuelve la suma de los valores en una columna numérica.</a:t>
            </a:r>
          </a:p>
          <a:p>
            <a:pPr>
              <a:lnSpc>
                <a:spcPts val="4432"/>
              </a:lnSpc>
            </a:pPr>
            <a:r>
              <a:rPr lang="en-US" sz="3166" spc="-31">
                <a:solidFill>
                  <a:srgbClr val="FFFFFF"/>
                </a:solidFill>
                <a:latin typeface="Assistant Regular"/>
              </a:rPr>
              <a:t>AVG: devuelve el valor promedio</a:t>
            </a:r>
          </a:p>
          <a:p>
            <a:pPr>
              <a:lnSpc>
                <a:spcPts val="4432"/>
              </a:lnSpc>
            </a:pPr>
            <a:r>
              <a:rPr lang="en-US" sz="3166" spc="-31">
                <a:solidFill>
                  <a:srgbClr val="FFFFFF"/>
                </a:solidFill>
                <a:latin typeface="Assistant Regular"/>
              </a:rPr>
              <a:t>MAX: devuelve el valor máximo</a:t>
            </a:r>
          </a:p>
          <a:p>
            <a:pPr>
              <a:lnSpc>
                <a:spcPts val="4432"/>
              </a:lnSpc>
            </a:pPr>
            <a:r>
              <a:rPr lang="en-US" sz="3166" spc="-31">
                <a:solidFill>
                  <a:srgbClr val="FFFFFF"/>
                </a:solidFill>
                <a:latin typeface="Assistant Regular"/>
              </a:rPr>
              <a:t>MIN: devuelve el valor mínimo</a:t>
            </a:r>
          </a:p>
          <a:p>
            <a:pPr>
              <a:lnSpc>
                <a:spcPts val="3674"/>
              </a:lnSpc>
            </a:pPr>
            <a:endParaRPr lang="en-US" sz="3166" spc="-31">
              <a:solidFill>
                <a:srgbClr val="FFFFFF"/>
              </a:solidFill>
              <a:latin typeface="Assistant Regular"/>
            </a:endParaRPr>
          </a:p>
          <a:p>
            <a:pPr>
              <a:lnSpc>
                <a:spcPts val="3674"/>
              </a:lnSpc>
            </a:pPr>
            <a:endParaRPr lang="en-US" sz="3166" spc="-31">
              <a:solidFill>
                <a:srgbClr val="FFFFFF"/>
              </a:solidFill>
              <a:latin typeface="Assistant Regular"/>
            </a:endParaRPr>
          </a:p>
          <a:p>
            <a:pPr>
              <a:lnSpc>
                <a:spcPts val="3674"/>
              </a:lnSpc>
            </a:pPr>
            <a:endParaRPr lang="en-US" sz="3166" spc="-31">
              <a:solidFill>
                <a:srgbClr val="FFFFFF"/>
              </a:solidFill>
              <a:latin typeface="Assistant Regular"/>
            </a:endParaRPr>
          </a:p>
        </p:txBody>
      </p:sp>
      <p:sp>
        <p:nvSpPr>
          <p:cNvPr id="6" name="TextBox 6"/>
          <p:cNvSpPr txBox="1"/>
          <p:nvPr/>
        </p:nvSpPr>
        <p:spPr>
          <a:xfrm>
            <a:off x="384121" y="225429"/>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u="none">
                <a:solidFill>
                  <a:srgbClr val="FFFFFF">
                    <a:alpha val="60000"/>
                  </a:srgbClr>
                </a:solidFill>
                <a:latin typeface="HK Grotesk Bold"/>
              </a:rPr>
              <a:t>04</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pic>
        <p:nvPicPr>
          <p:cNvPr id="7" name="Picture 7"/>
          <p:cNvPicPr>
            <a:picLocks noChangeAspect="1"/>
          </p:cNvPicPr>
          <p:nvPr/>
        </p:nvPicPr>
        <p:blipFill>
          <a:blip r:embed="rId6"/>
          <a:srcRect/>
          <a:stretch>
            <a:fillRect/>
          </a:stretch>
        </p:blipFill>
        <p:spPr>
          <a:xfrm>
            <a:off x="11920450" y="3106390"/>
            <a:ext cx="5026323" cy="5026323"/>
          </a:xfrm>
          <a:prstGeom prst="rect">
            <a:avLst/>
          </a:prstGeom>
        </p:spPr>
      </p:pic>
      <p:sp>
        <p:nvSpPr>
          <p:cNvPr id="8" name="TextBox 8"/>
          <p:cNvSpPr txBox="1"/>
          <p:nvPr/>
        </p:nvSpPr>
        <p:spPr>
          <a:xfrm>
            <a:off x="1631017" y="555727"/>
            <a:ext cx="13292896" cy="1979374"/>
          </a:xfrm>
          <a:prstGeom prst="rect">
            <a:avLst/>
          </a:prstGeom>
        </p:spPr>
        <p:txBody>
          <a:bodyPr lIns="0" tIns="0" rIns="0" bIns="0" rtlCol="0" anchor="t">
            <a:spAutoFit/>
          </a:bodyPr>
          <a:lstStyle/>
          <a:p>
            <a:pPr>
              <a:lnSpc>
                <a:spcPts val="7847"/>
              </a:lnSpc>
            </a:pPr>
            <a:r>
              <a:rPr lang="en-US" sz="6650">
                <a:solidFill>
                  <a:srgbClr val="FFFFFF"/>
                </a:solidFill>
                <a:latin typeface="HK Grotesk Bold"/>
              </a:rPr>
              <a:t>¿Qué llegaría a ser XAMPP, WAMP SERVER o LAMP?</a:t>
            </a:r>
          </a:p>
        </p:txBody>
      </p:sp>
      <p:sp>
        <p:nvSpPr>
          <p:cNvPr id="9" name="TextBox 9"/>
          <p:cNvSpPr txBox="1"/>
          <p:nvPr/>
        </p:nvSpPr>
        <p:spPr>
          <a:xfrm>
            <a:off x="1338953" y="3749207"/>
            <a:ext cx="9203994" cy="5146283"/>
          </a:xfrm>
          <a:prstGeom prst="rect">
            <a:avLst/>
          </a:prstGeom>
        </p:spPr>
        <p:txBody>
          <a:bodyPr lIns="0" tIns="0" rIns="0" bIns="0" rtlCol="0" anchor="t">
            <a:spAutoFit/>
          </a:bodyPr>
          <a:lstStyle/>
          <a:p>
            <a:pPr>
              <a:lnSpc>
                <a:spcPts val="5166"/>
              </a:lnSpc>
            </a:pPr>
            <a:r>
              <a:rPr lang="en-US" sz="3690" spc="-36">
                <a:solidFill>
                  <a:srgbClr val="FFFFFF"/>
                </a:solidFill>
                <a:latin typeface="Assistant Regular"/>
              </a:rPr>
              <a:t> XAMPP es una distribución de Apache que incluye varios softwares libres. El paquete incluye una interfaz de usuario gráfica que facilita la gestión de los diferentes componentes del software, y permite crear y configurar servidores web y bases de datos de manera rápida y sencilla. </a:t>
            </a:r>
          </a:p>
          <a:p>
            <a:pPr>
              <a:lnSpc>
                <a:spcPts val="5026"/>
              </a:lnSpc>
            </a:pPr>
            <a:endParaRPr lang="en-US" sz="3690" spc="-36">
              <a:solidFill>
                <a:srgbClr val="FFFFFF"/>
              </a:solidFill>
              <a:latin typeface="Assistant Regular"/>
            </a:endParaRPr>
          </a:p>
        </p:txBody>
      </p:sp>
      <p:sp>
        <p:nvSpPr>
          <p:cNvPr id="10" name="TextBox 10"/>
          <p:cNvSpPr txBox="1"/>
          <p:nvPr/>
        </p:nvSpPr>
        <p:spPr>
          <a:xfrm>
            <a:off x="1338953" y="2817749"/>
            <a:ext cx="3167996" cy="998133"/>
          </a:xfrm>
          <a:prstGeom prst="rect">
            <a:avLst/>
          </a:prstGeom>
        </p:spPr>
        <p:txBody>
          <a:bodyPr lIns="0" tIns="0" rIns="0" bIns="0" rtlCol="0" anchor="t">
            <a:spAutoFit/>
          </a:bodyPr>
          <a:lstStyle/>
          <a:p>
            <a:pPr>
              <a:lnSpc>
                <a:spcPts val="7847"/>
              </a:lnSpc>
            </a:pPr>
            <a:r>
              <a:rPr lang="en-US" sz="6650">
                <a:solidFill>
                  <a:srgbClr val="FFFFFF"/>
                </a:solidFill>
                <a:latin typeface="HK Grotesk Bold"/>
              </a:rPr>
              <a:t>XAMPP:</a:t>
            </a:r>
          </a:p>
        </p:txBody>
      </p:sp>
      <p:sp>
        <p:nvSpPr>
          <p:cNvPr id="11" name="TextBox 11"/>
          <p:cNvSpPr txBox="1"/>
          <p:nvPr/>
        </p:nvSpPr>
        <p:spPr>
          <a:xfrm>
            <a:off x="396000" y="511347"/>
            <a:ext cx="1885905" cy="1034067"/>
          </a:xfrm>
          <a:prstGeom prst="rect">
            <a:avLst/>
          </a:prstGeom>
        </p:spPr>
        <p:txBody>
          <a:bodyPr lIns="0" tIns="0" rIns="0" bIns="0" rtlCol="0" anchor="t">
            <a:spAutoFit/>
          </a:bodyPr>
          <a:lstStyle/>
          <a:p>
            <a:pPr marL="0" lvl="0" indent="0" algn="l">
              <a:lnSpc>
                <a:spcPts val="8115"/>
              </a:lnSpc>
              <a:spcBef>
                <a:spcPct val="0"/>
              </a:spcBef>
            </a:pPr>
            <a:r>
              <a:rPr lang="en-US" sz="6877" u="none">
                <a:solidFill>
                  <a:srgbClr val="FFFFFF">
                    <a:alpha val="60000"/>
                  </a:srgbClr>
                </a:solidFill>
                <a:latin typeface="HK Grotesk Bold"/>
              </a:rPr>
              <a:t>05</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pic>
        <p:nvPicPr>
          <p:cNvPr id="7" name="Picture 7"/>
          <p:cNvPicPr>
            <a:picLocks noChangeAspect="1"/>
          </p:cNvPicPr>
          <p:nvPr/>
        </p:nvPicPr>
        <p:blipFill>
          <a:blip r:embed="rId6"/>
          <a:srcRect/>
          <a:stretch>
            <a:fillRect/>
          </a:stretch>
        </p:blipFill>
        <p:spPr>
          <a:xfrm>
            <a:off x="2973119" y="6664489"/>
            <a:ext cx="4627053" cy="3473064"/>
          </a:xfrm>
          <a:prstGeom prst="rect">
            <a:avLst/>
          </a:prstGeom>
        </p:spPr>
      </p:pic>
      <p:pic>
        <p:nvPicPr>
          <p:cNvPr id="8" name="Picture 8"/>
          <p:cNvPicPr>
            <a:picLocks noChangeAspect="1"/>
          </p:cNvPicPr>
          <p:nvPr/>
        </p:nvPicPr>
        <p:blipFill>
          <a:blip r:embed="rId7"/>
          <a:srcRect/>
          <a:stretch>
            <a:fillRect/>
          </a:stretch>
        </p:blipFill>
        <p:spPr>
          <a:xfrm>
            <a:off x="11552983" y="6744863"/>
            <a:ext cx="4229190" cy="3312315"/>
          </a:xfrm>
          <a:prstGeom prst="rect">
            <a:avLst/>
          </a:prstGeom>
        </p:spPr>
      </p:pic>
      <p:sp>
        <p:nvSpPr>
          <p:cNvPr id="9" name="TextBox 9"/>
          <p:cNvSpPr txBox="1"/>
          <p:nvPr/>
        </p:nvSpPr>
        <p:spPr>
          <a:xfrm>
            <a:off x="1645280" y="829626"/>
            <a:ext cx="6261219" cy="998133"/>
          </a:xfrm>
          <a:prstGeom prst="rect">
            <a:avLst/>
          </a:prstGeom>
        </p:spPr>
        <p:txBody>
          <a:bodyPr lIns="0" tIns="0" rIns="0" bIns="0" rtlCol="0" anchor="t">
            <a:spAutoFit/>
          </a:bodyPr>
          <a:lstStyle/>
          <a:p>
            <a:pPr>
              <a:lnSpc>
                <a:spcPts val="7847"/>
              </a:lnSpc>
            </a:pPr>
            <a:r>
              <a:rPr lang="en-US" sz="6650">
                <a:solidFill>
                  <a:srgbClr val="FFFFFF"/>
                </a:solidFill>
                <a:latin typeface="HK Grotesk Bold"/>
              </a:rPr>
              <a:t>WAMP SERVER:</a:t>
            </a:r>
          </a:p>
        </p:txBody>
      </p:sp>
      <p:sp>
        <p:nvSpPr>
          <p:cNvPr id="10" name="TextBox 10"/>
          <p:cNvSpPr txBox="1"/>
          <p:nvPr/>
        </p:nvSpPr>
        <p:spPr>
          <a:xfrm>
            <a:off x="639281" y="2011225"/>
            <a:ext cx="7757448" cy="5450896"/>
          </a:xfrm>
          <a:prstGeom prst="rect">
            <a:avLst/>
          </a:prstGeom>
        </p:spPr>
        <p:txBody>
          <a:bodyPr lIns="0" tIns="0" rIns="0" bIns="0" rtlCol="0" anchor="t">
            <a:spAutoFit/>
          </a:bodyPr>
          <a:lstStyle/>
          <a:p>
            <a:pPr>
              <a:lnSpc>
                <a:spcPts val="4857"/>
              </a:lnSpc>
            </a:pPr>
            <a:r>
              <a:rPr lang="en-US" sz="3469" spc="-34">
                <a:solidFill>
                  <a:srgbClr val="FFFFFF"/>
                </a:solidFill>
                <a:latin typeface="Assistant Regular"/>
              </a:rPr>
              <a:t>WAMP SERVER es un paquete de software libre que se utiliza para crear sitios web dinámicos en sistemas operativos Windows. Los componentes de WAMP Server incluyen el servidor web Apache, el lenguaje de programación PHP y el sistema de gestión de bases de datos MySQL (o MariaDB). </a:t>
            </a:r>
          </a:p>
          <a:p>
            <a:pPr>
              <a:lnSpc>
                <a:spcPts val="4725"/>
              </a:lnSpc>
            </a:pPr>
            <a:endParaRPr lang="en-US" sz="3469" spc="-34">
              <a:solidFill>
                <a:srgbClr val="FFFFFF"/>
              </a:solidFill>
              <a:latin typeface="Assistant Regular"/>
            </a:endParaRPr>
          </a:p>
        </p:txBody>
      </p:sp>
      <p:sp>
        <p:nvSpPr>
          <p:cNvPr id="11" name="TextBox 11"/>
          <p:cNvSpPr txBox="1"/>
          <p:nvPr/>
        </p:nvSpPr>
        <p:spPr>
          <a:xfrm>
            <a:off x="11200606" y="829626"/>
            <a:ext cx="3167996" cy="998133"/>
          </a:xfrm>
          <a:prstGeom prst="rect">
            <a:avLst/>
          </a:prstGeom>
        </p:spPr>
        <p:txBody>
          <a:bodyPr lIns="0" tIns="0" rIns="0" bIns="0" rtlCol="0" anchor="t">
            <a:spAutoFit/>
          </a:bodyPr>
          <a:lstStyle/>
          <a:p>
            <a:pPr>
              <a:lnSpc>
                <a:spcPts val="7847"/>
              </a:lnSpc>
            </a:pPr>
            <a:r>
              <a:rPr lang="en-US" sz="6650">
                <a:solidFill>
                  <a:srgbClr val="FFFFFF"/>
                </a:solidFill>
                <a:latin typeface="HK Grotesk Bold"/>
              </a:rPr>
              <a:t> LAMP:</a:t>
            </a:r>
          </a:p>
        </p:txBody>
      </p:sp>
      <p:sp>
        <p:nvSpPr>
          <p:cNvPr id="12" name="TextBox 12"/>
          <p:cNvSpPr txBox="1"/>
          <p:nvPr/>
        </p:nvSpPr>
        <p:spPr>
          <a:xfrm>
            <a:off x="9144000" y="2105185"/>
            <a:ext cx="8032657" cy="4496804"/>
          </a:xfrm>
          <a:prstGeom prst="rect">
            <a:avLst/>
          </a:prstGeom>
        </p:spPr>
        <p:txBody>
          <a:bodyPr lIns="0" tIns="0" rIns="0" bIns="0" rtlCol="0" anchor="t">
            <a:spAutoFit/>
          </a:bodyPr>
          <a:lstStyle/>
          <a:p>
            <a:pPr>
              <a:lnSpc>
                <a:spcPts val="4506"/>
              </a:lnSpc>
            </a:pPr>
            <a:r>
              <a:rPr lang="en-US" sz="3218" spc="-32">
                <a:solidFill>
                  <a:srgbClr val="FFFFFF"/>
                </a:solidFill>
                <a:latin typeface="Assistant Regular"/>
              </a:rPr>
              <a:t>LAMP es un acrónimo que se refiere a un conjunto de software libre utilizado para crear sitios web dinámicos en Linux. Los componentes de LAMP incluyen el sistema operativo Linux, el lenguaje de programación PHP y el sistema de gestión de bases de datos MySQL (o MariaDB). </a:t>
            </a:r>
          </a:p>
          <a:p>
            <a:pPr>
              <a:lnSpc>
                <a:spcPts val="4383"/>
              </a:lnSpc>
            </a:pPr>
            <a:endParaRPr lang="en-US" sz="3218" spc="-32">
              <a:solidFill>
                <a:srgbClr val="FFFFFF"/>
              </a:solidFill>
              <a:latin typeface="Assistant Regular"/>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1287</Words>
  <Application>Microsoft Office PowerPoint</Application>
  <PresentationFormat>Personalizado</PresentationFormat>
  <Paragraphs>120</Paragraphs>
  <Slides>23</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23</vt:i4>
      </vt:variant>
    </vt:vector>
  </HeadingPairs>
  <TitlesOfParts>
    <vt:vector size="31" baseType="lpstr">
      <vt:lpstr>Calibri</vt:lpstr>
      <vt:lpstr>HK Grotesk Bold</vt:lpstr>
      <vt:lpstr>Halant Medium Italics</vt:lpstr>
      <vt:lpstr>HK Grotesk Medium</vt:lpstr>
      <vt:lpstr>Arial</vt:lpstr>
      <vt:lpstr>Assistant Regular</vt:lpstr>
      <vt:lpstr>Assistant Regular Bold</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Morado Negro Blanco Sencillo Tecnología Presentación</dc:title>
  <cp:lastModifiedBy>Usuario</cp:lastModifiedBy>
  <cp:revision>2</cp:revision>
  <dcterms:created xsi:type="dcterms:W3CDTF">2006-08-16T00:00:00Z</dcterms:created>
  <dcterms:modified xsi:type="dcterms:W3CDTF">2023-03-29T03:17:14Z</dcterms:modified>
  <dc:identifier>DAFeZaHaJyY</dc:identifier>
</cp:coreProperties>
</file>

<file path=docProps/thumbnail.jpeg>
</file>